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s/slide5.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5.xml" ContentType="application/vnd.openxmlformats-officedocument.presentationml.slideLayout+xml"/>
  <Override PartName="/ppt/slideLayouts/slideLayout41.xml" ContentType="application/vnd.openxmlformats-officedocument.presentationml.slideLayout+xml"/>
  <Override PartName="/ppt/slideLayouts/slideLayout43.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2.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4.xml" ContentType="application/vnd.openxmlformats-officedocument.presentationml.slideLayout+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31.xml" ContentType="application/vnd.openxmlformats-officedocument.presentationml.slideLayout+xml"/>
  <Override PartName="/ppt/slideMasters/slideMaster1.xml" ContentType="application/vnd.openxmlformats-officedocument.presentationml.slideMaster+xml"/>
  <Override PartName="/ppt/slideLayouts/slideLayout32.xml" ContentType="application/vnd.openxmlformats-officedocument.presentationml.slideLayout+xml"/>
  <Override PartName="/ppt/slideLayouts/slideLayout29.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4.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5.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handoutMasters/handoutMaster1.xml" ContentType="application/vnd.openxmlformats-officedocument.presentationml.handoutMaster+xml"/>
  <Override PartName="/ppt/theme/theme5.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1"/>
    <p:sldMasterId id="2147483749" r:id="rId2"/>
    <p:sldMasterId id="2147483751" r:id="rId3"/>
  </p:sldMasterIdLst>
  <p:notesMasterIdLst>
    <p:notesMasterId r:id="rId10"/>
  </p:notesMasterIdLst>
  <p:handoutMasterIdLst>
    <p:handoutMasterId r:id="rId11"/>
  </p:handoutMasterIdLst>
  <p:sldIdLst>
    <p:sldId id="577" r:id="rId4"/>
    <p:sldId id="580" r:id="rId5"/>
    <p:sldId id="566" r:id="rId6"/>
    <p:sldId id="567" r:id="rId7"/>
    <p:sldId id="568" r:id="rId8"/>
    <p:sldId id="536" r:id="rId9"/>
  </p:sldIdLst>
  <p:sldSz cx="12188825" cy="6858000"/>
  <p:notesSz cx="6858000" cy="9296400"/>
  <p:embeddedFontLst>
    <p:embeddedFont>
      <p:font typeface="Consolas" panose="020B0609020204030204" pitchFamily="49" charset="0"/>
      <p:regular r:id="rId12"/>
      <p:bold r:id="rId13"/>
      <p:italic r:id="rId14"/>
      <p:boldItalic r:id="rId15"/>
    </p:embeddedFont>
    <p:embeddedFont>
      <p:font typeface="Segoe UI Light" panose="020B0502040204020203" pitchFamily="34" charset="0"/>
      <p:regular r:id="rId16"/>
      <p:italic r:id="rId17"/>
    </p:embeddedFont>
    <p:embeddedFont>
      <p:font typeface="Segoe UI" panose="020B0502040204020203" pitchFamily="34" charset="0"/>
      <p:regular r:id="rId18"/>
      <p:bold r:id="rId19"/>
      <p:italic r:id="rId20"/>
      <p:boldItalic r:id="rId2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云计算介绍" id="{C32BF143-2A19-4EE7-8BD5-6798161C09D7}">
          <p14:sldIdLst/>
        </p14:section>
        <p14:section name="Azure概述" id="{056C5E3C-4150-442B-9CE6-028C3FEE5031}">
          <p14:sldIdLst/>
        </p14:section>
        <p14:section name="Azure安全性" id="{65F9ACB3-FF26-443B-BBFE-6F6974610ECD}">
          <p14:sldIdLst>
            <p14:sldId id="577"/>
            <p14:sldId id="580"/>
            <p14:sldId id="566"/>
            <p14:sldId id="567"/>
            <p14:sldId id="568"/>
          </p14:sldIdLst>
        </p14:section>
        <p14:section name="Azure管理" id="{80B1F737-5E2D-4CE9-B3D4-C2620AEB8D61}">
          <p14:sldIdLst/>
        </p14:section>
        <p14:section name="Azure支持" id="{42FF27A3-63F0-487B-99C9-6A571ADEC2A1}">
          <p14:sldIdLst/>
        </p14:section>
        <p14:section name="Azure费用" id="{F4D51D06-9FFD-49E6-AB9F-A8B5D4EF415E}">
          <p14:sldIdLst/>
        </p14:section>
        <p14:section name="Q&amp;A" id="{3A24CE32-1CAE-4E69-8014-28306F0EADBA}">
          <p14:sldIdLst>
            <p14:sldId id="536"/>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0" autoAdjust="0"/>
    <p:restoredTop sz="85374" autoAdjust="0"/>
  </p:normalViewPr>
  <p:slideViewPr>
    <p:cSldViewPr snapToGrid="0">
      <p:cViewPr varScale="1">
        <p:scale>
          <a:sx n="78" d="100"/>
          <a:sy n="78" d="100"/>
        </p:scale>
        <p:origin x="828" y="96"/>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9" d="100"/>
          <a:sy n="69" d="100"/>
        </p:scale>
        <p:origin x="3264" y="7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customXml" Target="../customXml/item1.xml"/><Relationship Id="rId3" Type="http://schemas.openxmlformats.org/officeDocument/2006/relationships/slideMaster" Target="slideMasters/slideMaster3.xml"/><Relationship Id="rId21"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handoutMaster" Target="handoutMasters/handoutMaster1.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presProps" Target="presProps.xml"/><Relationship Id="rId27"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5/6/2014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5/6/2014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5/6/2014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402824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5/6/2014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713819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23A778C-7E63-46D2-9F3E-2A5DF18E34D7}" type="datetime1">
              <a:rPr lang="en-US" smtClean="0">
                <a:solidFill>
                  <a:prstClr val="black"/>
                </a:solidFill>
              </a:rPr>
              <a:pPr/>
              <a:t>5/6/2014</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latin typeface="Segoe UI" pitchFamily="34" charset="0"/>
            </a:endParaRPr>
          </a:p>
        </p:txBody>
      </p:sp>
      <p:sp>
        <p:nvSpPr>
          <p:cNvPr id="7" name="Footer Placeholder 6"/>
          <p:cNvSpPr>
            <a:spLocks noGrp="1"/>
          </p:cNvSpPr>
          <p:nvPr>
            <p:ph type="ftr" sz="quarter" idx="13"/>
          </p:nvPr>
        </p:nvSpPr>
        <p:spPr/>
        <p:txBody>
          <a:bodyPr/>
          <a:lstStyle/>
          <a:p>
            <a:r>
              <a:rPr lang="en-US">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itchFamily="34" charset="0"/>
              </a:rPr>
            </a:br>
            <a:r>
              <a:rPr lang="en-US">
                <a:solidFill>
                  <a:srgbClr val="000000"/>
                </a:solidFill>
                <a:latin typeface="Segoe UI" pitchFamily="34" charset="0"/>
              </a:rPr>
              <a:t>MICROSOFT MAKES NO WARRANTIES, EXPRESS, IMPLIED OR STATUTORY, AS TO THE INFORMATION IN THIS PRESENTATION.</a:t>
            </a:r>
            <a:endParaRPr lang="en-US" dirty="0">
              <a:solidFill>
                <a:srgbClr val="000000"/>
              </a:solidFill>
              <a:latin typeface="Segoe UI" pitchFamily="34" charset="0"/>
            </a:endParaRPr>
          </a:p>
        </p:txBody>
      </p:sp>
    </p:spTree>
    <p:extLst>
      <p:ext uri="{BB962C8B-B14F-4D97-AF65-F5344CB8AC3E}">
        <p14:creationId xmlns:p14="http://schemas.microsoft.com/office/powerpoint/2010/main" val="297305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a:t>
            </a:fld>
            <a:endParaRPr lang="en-US" dirty="0"/>
          </a:p>
        </p:txBody>
      </p:sp>
    </p:spTree>
    <p:extLst>
      <p:ext uri="{BB962C8B-B14F-4D97-AF65-F5344CB8AC3E}">
        <p14:creationId xmlns:p14="http://schemas.microsoft.com/office/powerpoint/2010/main" val="1787857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12" name="Text Box 3"/>
          <p:cNvSpPr txBox="1">
            <a:spLocks noChangeArrowheads="1"/>
          </p:cNvSpPr>
          <p:nvPr userDrawn="1"/>
        </p:nvSpPr>
        <p:spPr bwMode="blackWhite">
          <a:xfrm>
            <a:off x="507868" y="6083575"/>
            <a:ext cx="11173090" cy="502896"/>
          </a:xfrm>
          <a:prstGeom prst="rect">
            <a:avLst/>
          </a:prstGeom>
          <a:noFill/>
          <a:ln w="12700">
            <a:noFill/>
            <a:miter lim="800000"/>
            <a:headEnd type="none" w="sm" len="sm"/>
            <a:tailEnd type="none" w="sm" len="sm"/>
          </a:ln>
          <a:effectLst/>
        </p:spPr>
        <p:txBody>
          <a:bodyPr vert="horz" wrap="square" lIns="91378" tIns="45689" rIns="91378" bIns="45689" numCol="1" anchor="t" anchorCtr="0" compatLnSpc="1">
            <a:prstTxWarp prst="textNoShape">
              <a:avLst/>
            </a:prstTxWarp>
            <a:spAutoFit/>
          </a:bodyPr>
          <a:lstStyle/>
          <a:p>
            <a:pPr algn="ctr" defTabSz="913650" eaLnBrk="0" hangingPunct="0"/>
            <a:r>
              <a:rPr lang="en-US" sz="667" dirty="0">
                <a:solidFill>
                  <a:schemeClr val="bg1">
                    <a:alpha val="99000"/>
                  </a:schemeClr>
                </a:solidFill>
                <a:latin typeface="Segoe UI" pitchFamily="34" charset="0"/>
                <a:cs typeface="Arial" charset="0"/>
              </a:rPr>
              <a:t>© </a:t>
            </a:r>
            <a:r>
              <a:rPr lang="en-US" sz="667" dirty="0" smtClean="0">
                <a:solidFill>
                  <a:schemeClr val="bg1">
                    <a:alpha val="99000"/>
                  </a:schemeClr>
                </a:solidFill>
                <a:latin typeface="Segoe UI" pitchFamily="34" charset="0"/>
                <a:cs typeface="Arial" charset="0"/>
              </a:rPr>
              <a:t>2012 Microsoft </a:t>
            </a:r>
            <a:r>
              <a:rPr lang="en-US" sz="667"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650" eaLnBrk="0" hangingPunct="0"/>
            <a:r>
              <a:rPr lang="en-US" sz="667"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chemeClr val="bg1">
                    <a:alpha val="99000"/>
                  </a:schemeClr>
                </a:solidFill>
                <a:latin typeface="Segoe UI" pitchFamily="34" charset="0"/>
                <a:cs typeface="Arial" charset="0"/>
              </a:rPr>
              <a:t>MICROSOFT </a:t>
            </a:r>
            <a:r>
              <a:rPr lang="en-US" sz="667" dirty="0">
                <a:solidFill>
                  <a:schemeClr val="bg1">
                    <a:alpha val="99000"/>
                  </a:schemeClr>
                </a:solidFill>
                <a:latin typeface="Segoe UI" pitchFamily="34" charset="0"/>
                <a:cs typeface="Arial" charset="0"/>
              </a:rPr>
              <a:t>MAKES NO WARRANTIES, EXPRESS, IMPLIED OR STATUTORY, AS TO THE INFORMATION IN THIS PRESENTATION</a:t>
            </a:r>
            <a:r>
              <a:rPr lang="en-US" sz="667" dirty="0" smtClean="0">
                <a:solidFill>
                  <a:schemeClr val="bg1">
                    <a:alpha val="99000"/>
                  </a:schemeClr>
                </a:solidFill>
                <a:latin typeface="Segoe UI" pitchFamily="34" charset="0"/>
                <a:cs typeface="Arial" charset="0"/>
              </a:rPr>
              <a:t>.</a:t>
            </a:r>
          </a:p>
          <a:p>
            <a:pPr marL="0" marR="0" indent="0" algn="ctr" defTabSz="913650" rtl="0" eaLnBrk="0" fontAlgn="auto" latinLnBrk="0" hangingPunct="0">
              <a:lnSpc>
                <a:spcPct val="100000"/>
              </a:lnSpc>
              <a:spcBef>
                <a:spcPts val="0"/>
              </a:spcBef>
              <a:spcAft>
                <a:spcPts val="0"/>
              </a:spcAft>
              <a:buClrTx/>
              <a:buSzTx/>
              <a:buFontTx/>
              <a:buNone/>
              <a:tabLst/>
              <a:defRPr/>
            </a:pPr>
            <a:r>
              <a:rPr lang="en-US" altLang="zh-CN" sz="667" dirty="0" smtClean="0">
                <a:solidFill>
                  <a:schemeClr val="bg1">
                    <a:alpha val="99000"/>
                  </a:schemeClr>
                </a:solidFill>
                <a:latin typeface="Segoe UI" pitchFamily="34" charset="0"/>
                <a:cs typeface="Arial" charset="0"/>
              </a:rPr>
              <a:t>Translated to Chinese</a:t>
            </a:r>
            <a:r>
              <a:rPr lang="en-US" altLang="zh-CN" sz="667" baseline="0" dirty="0" smtClean="0">
                <a:solidFill>
                  <a:schemeClr val="bg1">
                    <a:alpha val="99000"/>
                  </a:schemeClr>
                </a:solidFill>
                <a:latin typeface="Segoe UI" pitchFamily="34" charset="0"/>
                <a:cs typeface="Arial" charset="0"/>
              </a:rPr>
              <a:t> Simplified Version by Shanghai Yungoal Info Tech Co., Ltd.</a:t>
            </a:r>
            <a:endParaRPr lang="en-US" altLang="zh-CN" sz="667" dirty="0" smtClean="0">
              <a:solidFill>
                <a:schemeClr val="bg1">
                  <a:alpha val="99000"/>
                </a:schemeClr>
              </a:solidFill>
              <a:latin typeface="Segoe UI" pitchFamily="34" charset="0"/>
              <a:cs typeface="Arial" charset="0"/>
            </a:endParaRPr>
          </a:p>
        </p:txBody>
      </p:sp>
      <p:pic>
        <p:nvPicPr>
          <p:cNvPr id="13" name="Picture 4" descr="D:\Hotcan\Yungoal\企业材料\logo_text_bi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85149" y="6447408"/>
            <a:ext cx="328064" cy="7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www.ch.21vianet.com/news/2014-01-17/1389924070371.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microsoft.com/en-us/download/details.aspx?id=26647"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519113" y="2234114"/>
            <a:ext cx="11669712" cy="1359196"/>
          </a:xfrm>
        </p:spPr>
        <p:txBody>
          <a:bodyPr/>
          <a:lstStyle/>
          <a:p>
            <a:r>
              <a:rPr lang="en-US" altLang="zh-CN" dirty="0" smtClean="0"/>
              <a:t>Windows Azure</a:t>
            </a:r>
            <a:r>
              <a:rPr lang="zh-CN" altLang="en-US" dirty="0" smtClean="0"/>
              <a:t>安全性与可靠性</a:t>
            </a:r>
            <a:endParaRPr lang="zh-CN" altLang="en-US" dirty="0"/>
          </a:p>
        </p:txBody>
      </p:sp>
    </p:spTree>
    <p:extLst>
      <p:ext uri="{BB962C8B-B14F-4D97-AF65-F5344CB8AC3E}">
        <p14:creationId xmlns:p14="http://schemas.microsoft.com/office/powerpoint/2010/main" val="30312754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工信部可信云</a:t>
            </a:r>
            <a:r>
              <a:rPr lang="zh-CN" altLang="en-US" dirty="0"/>
              <a:t>认证</a:t>
            </a:r>
          </a:p>
        </p:txBody>
      </p:sp>
      <p:sp>
        <p:nvSpPr>
          <p:cNvPr id="3" name="文本占位符 2"/>
          <p:cNvSpPr>
            <a:spLocks noGrp="1"/>
          </p:cNvSpPr>
          <p:nvPr>
            <p:ph type="body" sz="quarter" idx="10"/>
          </p:nvPr>
        </p:nvSpPr>
        <p:spPr>
          <a:xfrm>
            <a:off x="519112" y="1447799"/>
            <a:ext cx="11149013" cy="2109808"/>
          </a:xfrm>
        </p:spPr>
        <p:txBody>
          <a:bodyPr/>
          <a:lstStyle/>
          <a:p>
            <a:r>
              <a:rPr lang="en-US" altLang="zh-CN" sz="2400" b="1" dirty="0"/>
              <a:t>2014</a:t>
            </a:r>
            <a:r>
              <a:rPr lang="zh-CN" altLang="en-US" sz="2400" b="1" dirty="0"/>
              <a:t>年</a:t>
            </a:r>
            <a:r>
              <a:rPr lang="en-US" altLang="zh-CN" sz="2400" b="1" dirty="0"/>
              <a:t>1</a:t>
            </a:r>
            <a:r>
              <a:rPr lang="zh-CN" altLang="en-US" sz="2400" b="1" dirty="0"/>
              <a:t>月</a:t>
            </a:r>
            <a:r>
              <a:rPr lang="en-US" altLang="zh-CN" sz="2400" b="1" dirty="0"/>
              <a:t>16</a:t>
            </a:r>
            <a:r>
              <a:rPr lang="zh-CN" altLang="en-US" sz="2400" b="1" dirty="0"/>
              <a:t>日，北京</a:t>
            </a:r>
            <a:r>
              <a:rPr lang="en-US" altLang="zh-CN" sz="2400" dirty="0"/>
              <a:t>– </a:t>
            </a:r>
            <a:r>
              <a:rPr lang="zh-CN" altLang="en-US" sz="2400" dirty="0"/>
              <a:t>在工业和信息化部的指导下，云计算发展与政策论坛的可信云服务认证结果今日正式出炉。世纪互联采用</a:t>
            </a:r>
            <a:r>
              <a:rPr lang="en-US" altLang="zh-CN" sz="2400" dirty="0"/>
              <a:t>Windows Azure</a:t>
            </a:r>
            <a:r>
              <a:rPr lang="zh-CN" altLang="en-US" sz="2400" dirty="0"/>
              <a:t>领先的虚拟云主机和云存储技术，强大的本地化运营能力，以其开放性的平台、高质量的</a:t>
            </a:r>
            <a:r>
              <a:rPr lang="en-US" altLang="zh-CN" sz="2400" dirty="0"/>
              <a:t>SLA</a:t>
            </a:r>
            <a:r>
              <a:rPr lang="zh-CN" altLang="en-US" sz="2400" dirty="0"/>
              <a:t>服务等级协议（</a:t>
            </a:r>
            <a:r>
              <a:rPr lang="en-US" altLang="zh-CN" sz="2400" dirty="0"/>
              <a:t>Service Level Agreement</a:t>
            </a:r>
            <a:r>
              <a:rPr lang="zh-CN" altLang="en-US" sz="2400" dirty="0"/>
              <a:t>）、强大的数据恢复能力、最佳的客户收益，成为首批通过可信云认证的</a:t>
            </a:r>
            <a:r>
              <a:rPr lang="en-US" altLang="zh-CN" sz="2400" dirty="0"/>
              <a:t>20</a:t>
            </a:r>
            <a:r>
              <a:rPr lang="zh-CN" altLang="en-US" sz="2400" dirty="0"/>
              <a:t>个云服务中的</a:t>
            </a:r>
            <a:r>
              <a:rPr lang="en-US" altLang="zh-CN" sz="2400" dirty="0"/>
              <a:t>2</a:t>
            </a:r>
            <a:r>
              <a:rPr lang="zh-CN" altLang="en-US" sz="2400" dirty="0"/>
              <a:t>项（云存储和云主机）服务</a:t>
            </a:r>
            <a:r>
              <a:rPr lang="zh-CN" altLang="en-US" sz="2400" dirty="0" smtClean="0"/>
              <a:t>。</a:t>
            </a:r>
            <a:endParaRPr lang="en-US" altLang="zh-CN" sz="2400" dirty="0" smtClean="0"/>
          </a:p>
          <a:p>
            <a:pPr algn="r"/>
            <a:r>
              <a:rPr lang="en-US" altLang="zh-CN" sz="2400" dirty="0">
                <a:solidFill>
                  <a:schemeClr val="tx1"/>
                </a:solidFill>
                <a:hlinkClick r:id="rId2"/>
              </a:rPr>
              <a:t>http://</a:t>
            </a:r>
            <a:r>
              <a:rPr lang="en-US" altLang="zh-CN" sz="2400" dirty="0" smtClean="0">
                <a:solidFill>
                  <a:schemeClr val="tx1"/>
                </a:solidFill>
                <a:hlinkClick r:id="rId2"/>
              </a:rPr>
              <a:t>www.ch.21vianet.com/news/2014-01-17/1389924070371.html</a:t>
            </a:r>
            <a:r>
              <a:rPr lang="zh-CN" altLang="en-US" sz="2400" dirty="0" smtClean="0">
                <a:solidFill>
                  <a:schemeClr val="tx1"/>
                </a:solidFill>
              </a:rPr>
              <a:t> </a:t>
            </a:r>
            <a:endParaRPr lang="en-US" altLang="zh-CN" sz="2400" dirty="0" smtClean="0">
              <a:solidFill>
                <a:schemeClr val="tx1"/>
              </a:solidFill>
            </a:endParaRPr>
          </a:p>
        </p:txBody>
      </p:sp>
    </p:spTree>
    <p:extLst>
      <p:ext uri="{BB962C8B-B14F-4D97-AF65-F5344CB8AC3E}">
        <p14:creationId xmlns:p14="http://schemas.microsoft.com/office/powerpoint/2010/main" val="22807410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1011865"/>
            <a:ext cx="3546380" cy="896192"/>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68857">
              <a:noAutofit/>
            </a:bodyPr>
            <a:lstStyle/>
            <a:p>
              <a:r>
                <a:rPr lang="zh-CN" altLang="en-US" sz="2548" dirty="0">
                  <a:gradFill>
                    <a:gsLst>
                      <a:gs pos="0">
                        <a:srgbClr val="EFEFEF"/>
                      </a:gs>
                      <a:gs pos="100000">
                        <a:srgbClr val="EFEFEF"/>
                      </a:gs>
                    </a:gsLst>
                    <a:lin ang="5400000" scaled="0"/>
                  </a:gradFill>
                  <a:latin typeface="Segoe UI Light"/>
                </a:rPr>
                <a:t>企业</a:t>
              </a:r>
              <a:endParaRPr lang="en-US" altLang="zh-CN" sz="2548" dirty="0">
                <a:gradFill>
                  <a:gsLst>
                    <a:gs pos="0">
                      <a:srgbClr val="EFEFEF"/>
                    </a:gs>
                    <a:gs pos="100000">
                      <a:srgbClr val="EFEFEF"/>
                    </a:gs>
                  </a:gsLst>
                  <a:lin ang="5400000" scaled="0"/>
                </a:gradFill>
                <a:latin typeface="Segoe UI Light"/>
              </a:endParaRPr>
            </a:p>
            <a:p>
              <a:r>
                <a:rPr lang="zh-CN" altLang="en-US" sz="2548" dirty="0">
                  <a:gradFill>
                    <a:gsLst>
                      <a:gs pos="0">
                        <a:srgbClr val="EFEFEF"/>
                      </a:gs>
                      <a:gs pos="100000">
                        <a:srgbClr val="EFEFEF"/>
                      </a:gs>
                    </a:gsLst>
                    <a:lin ang="5400000" scaled="0"/>
                  </a:gradFill>
                  <a:latin typeface="Segoe UI Light"/>
                </a:rPr>
                <a:t>需求</a:t>
              </a:r>
              <a:endParaRPr lang="en-US" sz="2548"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endParaRPr lang="en-US" sz="3136">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1" y="4647806"/>
            <a:ext cx="3546380" cy="896192"/>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68857">
              <a:noAutofit/>
            </a:bodyPr>
            <a:lstStyle/>
            <a:p>
              <a:r>
                <a:rPr lang="en-US" sz="2548" dirty="0">
                  <a:gradFill>
                    <a:gsLst>
                      <a:gs pos="0">
                        <a:srgbClr val="EFEFEF"/>
                      </a:gs>
                      <a:gs pos="100000">
                        <a:srgbClr val="EFEFEF"/>
                      </a:gs>
                    </a:gsLst>
                    <a:lin ang="5400000" scaled="0"/>
                  </a:gradFill>
                  <a:latin typeface="Segoe UI Light"/>
                </a:rPr>
                <a:t>Windows Azure</a:t>
              </a:r>
              <a:br>
                <a:rPr lang="en-US" sz="2548" dirty="0">
                  <a:gradFill>
                    <a:gsLst>
                      <a:gs pos="0">
                        <a:srgbClr val="EFEFEF"/>
                      </a:gs>
                      <a:gs pos="100000">
                        <a:srgbClr val="EFEFEF"/>
                      </a:gs>
                    </a:gsLst>
                    <a:lin ang="5400000" scaled="0"/>
                  </a:gradFill>
                  <a:latin typeface="Segoe UI Light"/>
                </a:rPr>
              </a:br>
              <a:r>
                <a:rPr lang="zh-CN" altLang="en-US" sz="2548" dirty="0">
                  <a:gradFill>
                    <a:gsLst>
                      <a:gs pos="0">
                        <a:srgbClr val="EFEFEF"/>
                      </a:gs>
                      <a:gs pos="100000">
                        <a:srgbClr val="EFEFEF"/>
                      </a:gs>
                    </a:gsLst>
                    <a:lin ang="5400000" scaled="0"/>
                  </a:gradFill>
                  <a:latin typeface="Segoe UI Light"/>
                </a:rPr>
                <a:t>核心功能</a:t>
              </a:r>
              <a:endParaRPr lang="en-US" sz="2548"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endParaRPr lang="en-US" sz="3136">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678119" y="1011791"/>
            <a:ext cx="2640342" cy="4532207"/>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2598955" rIns="0" bIns="46618" numCol="1" rtlCol="0" anchor="t" anchorCtr="0" compatLnSpc="1">
            <a:prstTxWarp prst="textNoShape">
              <a:avLst/>
            </a:prstTxWarp>
          </a:bodyPr>
          <a:lstStyle/>
          <a:p>
            <a:pPr algn="ctr" defTabSz="932063"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p:txBody>
      </p:sp>
      <p:sp>
        <p:nvSpPr>
          <p:cNvPr id="15" name="Rectangle 14"/>
          <p:cNvSpPr/>
          <p:nvPr/>
        </p:nvSpPr>
        <p:spPr bwMode="auto">
          <a:xfrm>
            <a:off x="6420668" y="1001509"/>
            <a:ext cx="5777354" cy="454248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871" fontAlgn="base">
              <a:lnSpc>
                <a:spcPct val="90000"/>
              </a:lnSpc>
              <a:spcBef>
                <a:spcPct val="0"/>
              </a:spcBef>
              <a:spcAft>
                <a:spcPct val="0"/>
              </a:spcAft>
            </a:pPr>
            <a:endParaRPr lang="en-US" sz="4312" spc="-49" dirty="0">
              <a:gradFill>
                <a:gsLst>
                  <a:gs pos="36283">
                    <a:srgbClr val="00188F"/>
                  </a:gs>
                  <a:gs pos="28000">
                    <a:srgbClr val="00188F"/>
                  </a:gs>
                </a:gsLst>
                <a:lin ang="5400000" scaled="0"/>
              </a:gradFill>
              <a:latin typeface="Segoe UI Light"/>
            </a:endParaRPr>
          </a:p>
        </p:txBody>
      </p:sp>
      <p:grpSp>
        <p:nvGrpSpPr>
          <p:cNvPr id="40" name="Group 39"/>
          <p:cNvGrpSpPr/>
          <p:nvPr/>
        </p:nvGrpSpPr>
        <p:grpSpPr>
          <a:xfrm>
            <a:off x="4297058" y="1227709"/>
            <a:ext cx="1316204" cy="4125252"/>
            <a:chOff x="13520982" y="1251246"/>
            <a:chExt cx="1342946" cy="4209067"/>
          </a:xfrm>
        </p:grpSpPr>
        <p:sp>
          <p:nvSpPr>
            <p:cNvPr id="36" name="Rectangle 35"/>
            <p:cNvSpPr/>
            <p:nvPr/>
          </p:nvSpPr>
          <p:spPr>
            <a:xfrm>
              <a:off x="13693078" y="1251246"/>
              <a:ext cx="1009476" cy="586582"/>
            </a:xfrm>
            <a:prstGeom prst="rect">
              <a:avLst/>
            </a:prstGeom>
          </p:spPr>
          <p:txBody>
            <a:bodyPr wrap="none">
              <a:spAutoFit/>
            </a:bodyPr>
            <a:lstStyle/>
            <a:p>
              <a:pPr algn="ctr" defTabSz="932063" fontAlgn="base">
                <a:spcBef>
                  <a:spcPct val="0"/>
                </a:spcBef>
                <a:spcAft>
                  <a:spcPct val="0"/>
                </a:spcAft>
              </a:pPr>
              <a:r>
                <a:rPr lang="zh-CN" altLang="en-US" sz="3136" dirty="0">
                  <a:gradFill>
                    <a:gsLst>
                      <a:gs pos="0">
                        <a:srgbClr val="FFFFFF"/>
                      </a:gs>
                      <a:gs pos="100000">
                        <a:srgbClr val="FFFFFF"/>
                      </a:gs>
                    </a:gsLst>
                    <a:lin ang="5400000" scaled="0"/>
                  </a:gradFill>
                  <a:latin typeface="Segoe UI Light"/>
                </a:rPr>
                <a:t>安全</a:t>
              </a:r>
              <a:endParaRPr lang="en-US" sz="3136" dirty="0">
                <a:gradFill>
                  <a:gsLst>
                    <a:gs pos="0">
                      <a:srgbClr val="FFFFFF"/>
                    </a:gs>
                    <a:gs pos="100000">
                      <a:srgbClr val="FFFFFF"/>
                    </a:gs>
                  </a:gsLst>
                  <a:lin ang="5400000" scaled="0"/>
                </a:gradFill>
                <a:latin typeface="Segoe UI Light"/>
              </a:endParaRPr>
            </a:p>
          </p:txBody>
        </p:sp>
        <p:sp>
          <p:nvSpPr>
            <p:cNvPr id="37" name="Rectangle 36"/>
            <p:cNvSpPr/>
            <p:nvPr/>
          </p:nvSpPr>
          <p:spPr>
            <a:xfrm>
              <a:off x="13834764" y="4996791"/>
              <a:ext cx="803394" cy="463522"/>
            </a:xfrm>
            <a:prstGeom prst="rect">
              <a:avLst/>
            </a:prstGeom>
          </p:spPr>
          <p:txBody>
            <a:bodyPr wrap="none">
              <a:spAutoFit/>
            </a:bodyPr>
            <a:lstStyle/>
            <a:p>
              <a:pPr algn="ctr" defTabSz="932063" fontAlgn="base">
                <a:spcBef>
                  <a:spcPct val="0"/>
                </a:spcBef>
                <a:spcAft>
                  <a:spcPct val="0"/>
                </a:spcAft>
              </a:pPr>
              <a:r>
                <a:rPr lang="zh-CN" altLang="en-US" sz="2352" dirty="0">
                  <a:gradFill>
                    <a:gsLst>
                      <a:gs pos="0">
                        <a:srgbClr val="FFFFFF"/>
                      </a:gs>
                      <a:gs pos="100000">
                        <a:srgbClr val="FFFFFF"/>
                      </a:gs>
                    </a:gsLst>
                    <a:lin ang="5400000" scaled="0"/>
                  </a:gradFill>
                  <a:latin typeface="Segoe UI Light"/>
                </a:rPr>
                <a:t>可信</a:t>
              </a:r>
              <a:endParaRPr lang="en-US" sz="2352" dirty="0">
                <a:gradFill>
                  <a:gsLst>
                    <a:gs pos="0">
                      <a:srgbClr val="FFFFFF"/>
                    </a:gs>
                    <a:gs pos="100000">
                      <a:srgbClr val="FFFFFF"/>
                    </a:gs>
                  </a:gsLst>
                  <a:lin ang="5400000" scaled="0"/>
                </a:gradFill>
                <a:latin typeface="Segoe UI Light"/>
              </a:endParaRP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endParaRPr lang="en-US" sz="1960">
                <a:solidFill>
                  <a:srgbClr val="505050"/>
                </a:solidFill>
              </a:endParaRPr>
            </a:p>
          </p:txBody>
        </p:sp>
      </p:grpSp>
      <p:sp>
        <p:nvSpPr>
          <p:cNvPr id="38" name="Rectangle 37"/>
          <p:cNvSpPr/>
          <p:nvPr/>
        </p:nvSpPr>
        <p:spPr bwMode="auto">
          <a:xfrm>
            <a:off x="11904208" y="1011866"/>
            <a:ext cx="284618" cy="422667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871" fontAlgn="base">
              <a:lnSpc>
                <a:spcPct val="90000"/>
              </a:lnSpc>
              <a:spcBef>
                <a:spcPct val="0"/>
              </a:spcBef>
              <a:spcAft>
                <a:spcPct val="0"/>
              </a:spcAft>
            </a:pPr>
            <a:endParaRPr lang="en-US" sz="4312" spc="-49" dirty="0">
              <a:gradFill>
                <a:gsLst>
                  <a:gs pos="36283">
                    <a:srgbClr val="00188F"/>
                  </a:gs>
                  <a:gs pos="28000">
                    <a:srgbClr val="00188F"/>
                  </a:gs>
                </a:gsLst>
                <a:lin ang="5400000" scaled="0"/>
              </a:gradFill>
              <a:latin typeface="Segoe UI Light"/>
            </a:endParaRPr>
          </a:p>
        </p:txBody>
      </p:sp>
      <p:sp>
        <p:nvSpPr>
          <p:cNvPr id="44" name="Rectangle 43"/>
          <p:cNvSpPr/>
          <p:nvPr/>
        </p:nvSpPr>
        <p:spPr bwMode="auto">
          <a:xfrm>
            <a:off x="6474548" y="1490364"/>
            <a:ext cx="5205612" cy="40993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179238" bIns="44809" numCol="1" spcCol="0" rtlCol="0" fromWordArt="0" anchor="ctr" anchorCtr="0" forceAA="0" compatLnSpc="1">
            <a:prstTxWarp prst="textNoShape">
              <a:avLst/>
            </a:prstTxWarp>
            <a:noAutofit/>
          </a:bodyPr>
          <a:lstStyle/>
          <a:p>
            <a:pPr defTabSz="932063" fontAlgn="base">
              <a:spcBef>
                <a:spcPct val="0"/>
              </a:spcBef>
              <a:spcAft>
                <a:spcPct val="0"/>
              </a:spcAft>
            </a:pPr>
            <a:r>
              <a:rPr lang="zh-CN" altLang="en-US" sz="1960" dirty="0">
                <a:gradFill>
                  <a:gsLst>
                    <a:gs pos="8850">
                      <a:srgbClr val="EFEFEF"/>
                    </a:gs>
                    <a:gs pos="45000">
                      <a:srgbClr val="EFEFEF"/>
                    </a:gs>
                  </a:gsLst>
                  <a:lin ang="5400000" scaled="0"/>
                </a:gradFill>
              </a:rPr>
              <a:t>通过透明度建立信赖</a:t>
            </a:r>
            <a:endParaRPr lang="en-US" sz="1960" dirty="0">
              <a:gradFill>
                <a:gsLst>
                  <a:gs pos="8850">
                    <a:srgbClr val="EFEFEF"/>
                  </a:gs>
                  <a:gs pos="45000">
                    <a:srgbClr val="EFEFEF"/>
                  </a:gs>
                </a:gsLst>
                <a:lin ang="5400000" scaled="0"/>
              </a:gradFill>
            </a:endParaRPr>
          </a:p>
        </p:txBody>
      </p:sp>
      <p:sp>
        <p:nvSpPr>
          <p:cNvPr id="10" name="Rectangle 9"/>
          <p:cNvSpPr/>
          <p:nvPr/>
        </p:nvSpPr>
        <p:spPr bwMode="auto">
          <a:xfrm>
            <a:off x="3700015" y="5543997"/>
            <a:ext cx="8488810" cy="131262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71"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sp>
        <p:nvSpPr>
          <p:cNvPr id="72" name="Rectangle 71"/>
          <p:cNvSpPr/>
          <p:nvPr/>
        </p:nvSpPr>
        <p:spPr bwMode="auto">
          <a:xfrm>
            <a:off x="8220728" y="1011791"/>
            <a:ext cx="1665421" cy="44088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0" numCol="1" spcCol="0" rtlCol="0" fromWordArt="0" anchor="ctr" anchorCtr="0" forceAA="0" compatLnSpc="1">
            <a:prstTxWarp prst="textNoShape">
              <a:avLst/>
            </a:prstTxWarp>
            <a:noAutofit/>
          </a:bodyPr>
          <a:lstStyle/>
          <a:p>
            <a:pPr defTabSz="932063" fontAlgn="base">
              <a:spcBef>
                <a:spcPct val="0"/>
              </a:spcBef>
              <a:spcAft>
                <a:spcPct val="0"/>
              </a:spcAft>
            </a:pPr>
            <a:r>
              <a:rPr lang="zh-CN" altLang="en-US" sz="1568" dirty="0">
                <a:gradFill>
                  <a:gsLst>
                    <a:gs pos="8850">
                      <a:srgbClr val="EFEFEF"/>
                    </a:gs>
                    <a:gs pos="45000">
                      <a:srgbClr val="EFEFEF"/>
                    </a:gs>
                  </a:gsLst>
                  <a:lin ang="5400000" scaled="0"/>
                </a:gradFill>
              </a:rPr>
              <a:t>关系</a:t>
            </a:r>
            <a:endParaRPr lang="en-US" sz="1568" dirty="0">
              <a:gradFill>
                <a:gsLst>
                  <a:gs pos="8850">
                    <a:srgbClr val="EFEFEF"/>
                  </a:gs>
                  <a:gs pos="45000">
                    <a:srgbClr val="EFEFEF"/>
                  </a:gs>
                </a:gsLst>
                <a:lin ang="5400000" scaled="0"/>
              </a:gradFill>
            </a:endParaRPr>
          </a:p>
        </p:txBody>
      </p:sp>
      <p:sp>
        <p:nvSpPr>
          <p:cNvPr id="73" name="Rectangle 72"/>
          <p:cNvSpPr/>
          <p:nvPr/>
        </p:nvSpPr>
        <p:spPr bwMode="auto">
          <a:xfrm>
            <a:off x="9922485" y="1011791"/>
            <a:ext cx="1757674" cy="44088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0" numCol="1" spcCol="0" rtlCol="0" fromWordArt="0" anchor="ctr" anchorCtr="0" forceAA="0" compatLnSpc="1">
            <a:prstTxWarp prst="textNoShape">
              <a:avLst/>
            </a:prstTxWarp>
            <a:noAutofit/>
          </a:bodyPr>
          <a:lstStyle/>
          <a:p>
            <a:pPr defTabSz="932063" fontAlgn="base">
              <a:spcBef>
                <a:spcPct val="0"/>
              </a:spcBef>
              <a:spcAft>
                <a:spcPct val="0"/>
              </a:spcAft>
            </a:pPr>
            <a:r>
              <a:rPr lang="zh-CN" altLang="en-US" sz="1568" dirty="0">
                <a:gradFill>
                  <a:gsLst>
                    <a:gs pos="8850">
                      <a:srgbClr val="EFEFEF"/>
                    </a:gs>
                    <a:gs pos="45000">
                      <a:srgbClr val="EFEFEF"/>
                    </a:gs>
                  </a:gsLst>
                  <a:lin ang="5400000" scaled="0"/>
                </a:gradFill>
              </a:rPr>
              <a:t>体验</a:t>
            </a:r>
            <a:endParaRPr lang="en-US" sz="1568" dirty="0">
              <a:gradFill>
                <a:gsLst>
                  <a:gs pos="8850">
                    <a:srgbClr val="EFEFEF"/>
                  </a:gs>
                  <a:gs pos="45000">
                    <a:srgbClr val="EFEFEF"/>
                  </a:gs>
                </a:gsLst>
                <a:lin ang="5400000" scaled="0"/>
              </a:gradFill>
            </a:endParaRPr>
          </a:p>
        </p:txBody>
      </p:sp>
      <p:sp>
        <p:nvSpPr>
          <p:cNvPr id="75" name="Rectangle 74"/>
          <p:cNvSpPr/>
          <p:nvPr/>
        </p:nvSpPr>
        <p:spPr bwMode="auto">
          <a:xfrm>
            <a:off x="6481829" y="1001510"/>
            <a:ext cx="3273588" cy="86034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9896" tIns="161315" rIns="179238" bIns="143391" numCol="1" spcCol="0" rtlCol="0" fromWordArt="0" anchor="ctr" anchorCtr="0" forceAA="0" compatLnSpc="1">
            <a:prstTxWarp prst="textNoShape">
              <a:avLst/>
            </a:prstTxWarp>
            <a:noAutofit/>
          </a:bodyPr>
          <a:lstStyle/>
          <a:p>
            <a:pPr defTabSz="932063" fontAlgn="base">
              <a:spcBef>
                <a:spcPct val="0"/>
              </a:spcBef>
              <a:spcAft>
                <a:spcPct val="0"/>
              </a:spcAft>
            </a:pPr>
            <a:r>
              <a:rPr lang="zh-CN" altLang="en-US" sz="3038" dirty="0">
                <a:gradFill>
                  <a:gsLst>
                    <a:gs pos="8850">
                      <a:srgbClr val="EFEFEF"/>
                    </a:gs>
                    <a:gs pos="45000">
                      <a:srgbClr val="EFEFEF"/>
                    </a:gs>
                  </a:gsLst>
                  <a:lin ang="5400000" scaled="0"/>
                </a:gradFill>
              </a:rPr>
              <a:t>透明度</a:t>
            </a:r>
            <a:endParaRPr lang="en-US" sz="3038" dirty="0">
              <a:gradFill>
                <a:gsLst>
                  <a:gs pos="8850">
                    <a:srgbClr val="EFEFEF"/>
                  </a:gs>
                  <a:gs pos="45000">
                    <a:srgbClr val="EFEFEF"/>
                  </a:gs>
                </a:gsLst>
                <a:lin ang="5400000" scaled="0"/>
              </a:gradFill>
            </a:endParaRPr>
          </a:p>
        </p:txBody>
      </p:sp>
      <p:sp>
        <p:nvSpPr>
          <p:cNvPr id="51" name="Rectangle 50"/>
          <p:cNvSpPr/>
          <p:nvPr/>
        </p:nvSpPr>
        <p:spPr bwMode="auto">
          <a:xfrm>
            <a:off x="6483882" y="1954652"/>
            <a:ext cx="1682038" cy="1254668"/>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a:lnSpc>
                <a:spcPct val="90000"/>
              </a:lnSpc>
              <a:spcBef>
                <a:spcPts val="588"/>
              </a:spcBef>
            </a:pPr>
            <a:r>
              <a:rPr lang="en-US" sz="1568" dirty="0">
                <a:gradFill>
                  <a:gsLst>
                    <a:gs pos="0">
                      <a:srgbClr val="505050">
                        <a:lumMod val="50000"/>
                      </a:srgbClr>
                    </a:gs>
                    <a:gs pos="100000">
                      <a:srgbClr val="505050">
                        <a:lumMod val="50000"/>
                      </a:srgbClr>
                    </a:gs>
                  </a:gsLst>
                  <a:lin ang="5400000" scaled="1"/>
                </a:gradFill>
              </a:rPr>
              <a:t>ISO 27001 </a:t>
            </a:r>
          </a:p>
          <a:p>
            <a:pPr>
              <a:lnSpc>
                <a:spcPct val="90000"/>
              </a:lnSpc>
              <a:spcBef>
                <a:spcPts val="588"/>
              </a:spcBef>
            </a:pPr>
            <a:r>
              <a:rPr lang="zh-CN" altLang="en-US" sz="1568" dirty="0">
                <a:gradFill>
                  <a:gsLst>
                    <a:gs pos="0">
                      <a:srgbClr val="505050">
                        <a:lumMod val="50000"/>
                      </a:srgbClr>
                    </a:gs>
                    <a:gs pos="100000">
                      <a:srgbClr val="505050">
                        <a:lumMod val="50000"/>
                      </a:srgbClr>
                    </a:gs>
                  </a:gsLst>
                  <a:lin ang="5400000" scaled="1"/>
                </a:gradFill>
              </a:rPr>
              <a:t>云安全联盟</a:t>
            </a:r>
          </a:p>
          <a:p>
            <a:pPr>
              <a:lnSpc>
                <a:spcPct val="90000"/>
              </a:lnSpc>
              <a:spcBef>
                <a:spcPts val="588"/>
              </a:spcBef>
            </a:pPr>
            <a:r>
              <a:rPr lang="en-US" sz="1568" dirty="0">
                <a:gradFill>
                  <a:gsLst>
                    <a:gs pos="0">
                      <a:srgbClr val="505050">
                        <a:lumMod val="50000"/>
                      </a:srgbClr>
                    </a:gs>
                    <a:gs pos="100000">
                      <a:srgbClr val="505050">
                        <a:lumMod val="50000"/>
                      </a:srgbClr>
                    </a:gs>
                  </a:gsLst>
                  <a:lin ang="5400000" scaled="1"/>
                </a:gradFill>
              </a:rPr>
              <a:t>(STAR)</a:t>
            </a:r>
          </a:p>
          <a:p>
            <a:pPr>
              <a:lnSpc>
                <a:spcPct val="90000"/>
              </a:lnSpc>
              <a:spcBef>
                <a:spcPts val="588"/>
              </a:spcBef>
            </a:pPr>
            <a:r>
              <a:rPr lang="zh-CN" altLang="en-US" sz="1176" dirty="0">
                <a:gradFill>
                  <a:gsLst>
                    <a:gs pos="0">
                      <a:srgbClr val="505050">
                        <a:lumMod val="50000"/>
                      </a:srgbClr>
                    </a:gs>
                    <a:gs pos="100000">
                      <a:srgbClr val="505050">
                        <a:lumMod val="50000"/>
                      </a:srgbClr>
                    </a:gs>
                  </a:gsLst>
                  <a:lin ang="5400000" scaled="1"/>
                </a:gradFill>
              </a:rPr>
              <a:t>行业标准</a:t>
            </a:r>
            <a:endParaRPr lang="en-US" sz="1176" dirty="0">
              <a:gradFill>
                <a:gsLst>
                  <a:gs pos="0">
                    <a:srgbClr val="505050">
                      <a:lumMod val="50000"/>
                    </a:srgbClr>
                  </a:gs>
                  <a:gs pos="100000">
                    <a:srgbClr val="505050">
                      <a:lumMod val="50000"/>
                    </a:srgbClr>
                  </a:gs>
                </a:gsLst>
                <a:lin ang="5400000" scaled="1"/>
              </a:gradFill>
            </a:endParaRPr>
          </a:p>
        </p:txBody>
      </p:sp>
      <p:sp>
        <p:nvSpPr>
          <p:cNvPr id="53" name="Rectangle 52"/>
          <p:cNvSpPr/>
          <p:nvPr/>
        </p:nvSpPr>
        <p:spPr bwMode="auto">
          <a:xfrm>
            <a:off x="9986732" y="1954652"/>
            <a:ext cx="1702764" cy="1254668"/>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142">
              <a:spcBef>
                <a:spcPts val="588"/>
              </a:spcBef>
              <a:defRPr/>
            </a:pPr>
            <a:r>
              <a:rPr lang="zh-CN" altLang="en-US" sz="1568" dirty="0">
                <a:gradFill>
                  <a:gsLst>
                    <a:gs pos="0">
                      <a:srgbClr val="505050">
                        <a:lumMod val="50000"/>
                      </a:srgbClr>
                    </a:gs>
                    <a:gs pos="100000">
                      <a:srgbClr val="505050">
                        <a:lumMod val="50000"/>
                      </a:srgbClr>
                    </a:gs>
                  </a:gsLst>
                  <a:lin ang="5400000" scaled="1"/>
                </a:gradFill>
              </a:rPr>
              <a:t>法规遵从</a:t>
            </a:r>
            <a:endParaRPr lang="en-US" sz="1568" dirty="0">
              <a:gradFill>
                <a:gsLst>
                  <a:gs pos="0">
                    <a:srgbClr val="505050">
                      <a:lumMod val="50000"/>
                    </a:srgbClr>
                  </a:gs>
                  <a:gs pos="100000">
                    <a:srgbClr val="505050">
                      <a:lumMod val="50000"/>
                    </a:srgbClr>
                  </a:gs>
                </a:gsLst>
                <a:lin ang="5400000" scaled="1"/>
              </a:gradFill>
            </a:endParaRPr>
          </a:p>
          <a:p>
            <a:pPr>
              <a:lnSpc>
                <a:spcPct val="90000"/>
              </a:lnSpc>
              <a:spcBef>
                <a:spcPts val="588"/>
              </a:spcBef>
              <a:defRPr/>
            </a:pPr>
            <a:r>
              <a:rPr lang="zh-CN" altLang="en-US" sz="1176" dirty="0">
                <a:gradFill>
                  <a:gsLst>
                    <a:gs pos="0">
                      <a:srgbClr val="505050">
                        <a:lumMod val="50000"/>
                      </a:srgbClr>
                    </a:gs>
                    <a:gs pos="100000">
                      <a:srgbClr val="505050">
                        <a:lumMod val="50000"/>
                      </a:srgbClr>
                    </a:gs>
                  </a:gsLst>
                  <a:lin ang="5400000" scaled="1"/>
                </a:gradFill>
              </a:rPr>
              <a:t>信任中心</a:t>
            </a:r>
            <a:endParaRPr lang="en-US" sz="1176" dirty="0">
              <a:gradFill>
                <a:gsLst>
                  <a:gs pos="0">
                    <a:srgbClr val="505050">
                      <a:lumMod val="50000"/>
                    </a:srgbClr>
                  </a:gs>
                  <a:gs pos="100000">
                    <a:srgbClr val="505050">
                      <a:lumMod val="50000"/>
                    </a:srgbClr>
                  </a:gs>
                </a:gsLst>
                <a:lin ang="5400000" scaled="1"/>
              </a:gradFill>
            </a:endParaRPr>
          </a:p>
        </p:txBody>
      </p:sp>
      <p:sp>
        <p:nvSpPr>
          <p:cNvPr id="58" name="Rectangle 57"/>
          <p:cNvSpPr/>
          <p:nvPr/>
        </p:nvSpPr>
        <p:spPr bwMode="auto">
          <a:xfrm>
            <a:off x="6483882" y="3275565"/>
            <a:ext cx="1682038" cy="1254668"/>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a:lnSpc>
                <a:spcPct val="90000"/>
              </a:lnSpc>
              <a:spcBef>
                <a:spcPts val="588"/>
              </a:spcBef>
            </a:pPr>
            <a:r>
              <a:rPr lang="zh-CN" altLang="en-US" sz="1568" dirty="0">
                <a:gradFill>
                  <a:gsLst>
                    <a:gs pos="0">
                      <a:srgbClr val="505050">
                        <a:lumMod val="50000"/>
                      </a:srgbClr>
                    </a:gs>
                    <a:gs pos="100000">
                      <a:srgbClr val="505050">
                        <a:lumMod val="50000"/>
                      </a:srgbClr>
                    </a:gs>
                  </a:gsLst>
                  <a:lin ang="5400000" scaled="1"/>
                </a:gradFill>
              </a:rPr>
              <a:t>年度审计</a:t>
            </a:r>
            <a:endParaRPr lang="en-US" sz="1568" dirty="0">
              <a:gradFill>
                <a:gsLst>
                  <a:gs pos="0">
                    <a:srgbClr val="505050">
                      <a:lumMod val="50000"/>
                    </a:srgbClr>
                  </a:gs>
                  <a:gs pos="100000">
                    <a:srgbClr val="505050">
                      <a:lumMod val="50000"/>
                    </a:srgbClr>
                  </a:gs>
                </a:gsLst>
                <a:lin ang="5400000" scaled="1"/>
              </a:gradFill>
            </a:endParaRPr>
          </a:p>
          <a:p>
            <a:pPr>
              <a:lnSpc>
                <a:spcPct val="90000"/>
              </a:lnSpc>
              <a:spcBef>
                <a:spcPts val="588"/>
              </a:spcBef>
            </a:pPr>
            <a:r>
              <a:rPr lang="zh-CN" altLang="en-US" sz="1176" spc="-39" dirty="0">
                <a:gradFill>
                  <a:gsLst>
                    <a:gs pos="0">
                      <a:srgbClr val="505050">
                        <a:lumMod val="50000"/>
                      </a:srgbClr>
                    </a:gs>
                    <a:gs pos="100000">
                      <a:srgbClr val="505050">
                        <a:lumMod val="50000"/>
                      </a:srgbClr>
                    </a:gs>
                  </a:gsLst>
                  <a:lin ang="5400000" scaled="1"/>
                </a:gradFill>
              </a:rPr>
              <a:t>独立验证</a:t>
            </a:r>
            <a:endParaRPr lang="en-US" sz="1176" spc="-39" dirty="0">
              <a:gradFill>
                <a:gsLst>
                  <a:gs pos="0">
                    <a:srgbClr val="505050">
                      <a:lumMod val="50000"/>
                    </a:srgbClr>
                  </a:gs>
                  <a:gs pos="100000">
                    <a:srgbClr val="505050">
                      <a:lumMod val="50000"/>
                    </a:srgbClr>
                  </a:gs>
                </a:gsLst>
                <a:lin ang="5400000" scaled="1"/>
              </a:gradFill>
            </a:endParaRPr>
          </a:p>
        </p:txBody>
      </p:sp>
      <p:sp>
        <p:nvSpPr>
          <p:cNvPr id="59" name="Rectangle 58"/>
          <p:cNvSpPr/>
          <p:nvPr/>
        </p:nvSpPr>
        <p:spPr bwMode="auto">
          <a:xfrm>
            <a:off x="8224943" y="2615109"/>
            <a:ext cx="1702764" cy="1254668"/>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a:lnSpc>
                <a:spcPct val="90000"/>
              </a:lnSpc>
              <a:spcBef>
                <a:spcPts val="588"/>
              </a:spcBef>
            </a:pPr>
            <a:r>
              <a:rPr lang="en-US" sz="1960" dirty="0">
                <a:gradFill>
                  <a:gsLst>
                    <a:gs pos="0">
                      <a:srgbClr val="505050">
                        <a:lumMod val="50000"/>
                      </a:srgbClr>
                    </a:gs>
                    <a:gs pos="100000">
                      <a:srgbClr val="505050">
                        <a:lumMod val="50000"/>
                      </a:srgbClr>
                    </a:gs>
                  </a:gsLst>
                  <a:lin ang="5400000" scaled="1"/>
                </a:gradFill>
              </a:rPr>
              <a:t>$</a:t>
            </a:r>
          </a:p>
          <a:p>
            <a:pPr>
              <a:lnSpc>
                <a:spcPct val="90000"/>
              </a:lnSpc>
              <a:spcBef>
                <a:spcPts val="588"/>
              </a:spcBef>
            </a:pPr>
            <a:r>
              <a:rPr lang="zh-CN" altLang="en-US" sz="1176" dirty="0">
                <a:gradFill>
                  <a:gsLst>
                    <a:gs pos="0">
                      <a:srgbClr val="505050">
                        <a:lumMod val="50000"/>
                      </a:srgbClr>
                    </a:gs>
                    <a:gs pos="100000">
                      <a:srgbClr val="505050">
                        <a:lumMod val="50000"/>
                      </a:srgbClr>
                    </a:gs>
                  </a:gsLst>
                  <a:lin ang="5400000" scaled="1"/>
                </a:gradFill>
              </a:rPr>
              <a:t>每月的</a:t>
            </a:r>
            <a:r>
              <a:rPr lang="en-US" sz="1176" dirty="0">
                <a:gradFill>
                  <a:gsLst>
                    <a:gs pos="0">
                      <a:srgbClr val="505050">
                        <a:lumMod val="50000"/>
                      </a:srgbClr>
                    </a:gs>
                    <a:gs pos="100000">
                      <a:srgbClr val="505050">
                        <a:lumMod val="50000"/>
                      </a:srgbClr>
                    </a:gs>
                  </a:gsLst>
                  <a:lin ang="5400000" scaled="1"/>
                </a:gradFill>
              </a:rPr>
              <a:t>SLA</a:t>
            </a:r>
          </a:p>
        </p:txBody>
      </p:sp>
      <p:sp>
        <p:nvSpPr>
          <p:cNvPr id="60" name="Rectangle 59"/>
          <p:cNvSpPr/>
          <p:nvPr/>
        </p:nvSpPr>
        <p:spPr bwMode="auto">
          <a:xfrm>
            <a:off x="9986732" y="3275565"/>
            <a:ext cx="1702764" cy="1254668"/>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a:lnSpc>
                <a:spcPct val="90000"/>
              </a:lnSpc>
              <a:spcBef>
                <a:spcPts val="588"/>
              </a:spcBef>
            </a:pPr>
            <a:r>
              <a:rPr lang="zh-CN" altLang="en-US" sz="1568" dirty="0">
                <a:gradFill>
                  <a:gsLst>
                    <a:gs pos="0">
                      <a:srgbClr val="505050">
                        <a:lumMod val="50000"/>
                      </a:srgbClr>
                    </a:gs>
                    <a:gs pos="100000">
                      <a:srgbClr val="505050">
                        <a:lumMod val="50000"/>
                      </a:srgbClr>
                    </a:gs>
                  </a:gsLst>
                  <a:lin ang="5400000" scaled="1"/>
                </a:gradFill>
              </a:rPr>
              <a:t>实时状态</a:t>
            </a:r>
            <a:endParaRPr lang="en-US" sz="1568" dirty="0">
              <a:gradFill>
                <a:gsLst>
                  <a:gs pos="0">
                    <a:srgbClr val="505050">
                      <a:lumMod val="50000"/>
                    </a:srgbClr>
                  </a:gs>
                  <a:gs pos="100000">
                    <a:srgbClr val="505050">
                      <a:lumMod val="50000"/>
                    </a:srgbClr>
                  </a:gs>
                </a:gsLst>
                <a:lin ang="5400000" scaled="1"/>
              </a:gradFill>
            </a:endParaRPr>
          </a:p>
          <a:p>
            <a:pPr>
              <a:lnSpc>
                <a:spcPct val="90000"/>
              </a:lnSpc>
              <a:spcBef>
                <a:spcPts val="588"/>
              </a:spcBef>
            </a:pPr>
            <a:r>
              <a:rPr lang="zh-CN" altLang="en-US" sz="1176" dirty="0">
                <a:gradFill>
                  <a:gsLst>
                    <a:gs pos="0">
                      <a:srgbClr val="505050">
                        <a:lumMod val="50000"/>
                      </a:srgbClr>
                    </a:gs>
                    <a:gs pos="100000">
                      <a:srgbClr val="505050">
                        <a:lumMod val="50000"/>
                      </a:srgbClr>
                    </a:gs>
                  </a:gsLst>
                  <a:lin ang="5400000" scaled="1"/>
                </a:gradFill>
              </a:rPr>
              <a:t>服务仪表板</a:t>
            </a:r>
            <a:endParaRPr lang="en-US" sz="1176" dirty="0">
              <a:gradFill>
                <a:gsLst>
                  <a:gs pos="0">
                    <a:srgbClr val="505050">
                      <a:lumMod val="50000"/>
                    </a:srgbClr>
                  </a:gs>
                  <a:gs pos="100000">
                    <a:srgbClr val="505050">
                      <a:lumMod val="50000"/>
                    </a:srgbClr>
                  </a:gs>
                </a:gsLst>
                <a:lin ang="5400000" scaled="1"/>
              </a:gradFill>
            </a:endParaRPr>
          </a:p>
        </p:txBody>
      </p:sp>
      <p:sp>
        <p:nvSpPr>
          <p:cNvPr id="63" name="Freeform 6"/>
          <p:cNvSpPr>
            <a:spLocks noChangeAspect="1" noEditPoints="1"/>
          </p:cNvSpPr>
          <p:nvPr/>
        </p:nvSpPr>
        <p:spPr bwMode="auto">
          <a:xfrm>
            <a:off x="7776832" y="204877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7835" tIns="43918" rIns="87835" bIns="43918" numCol="1" anchor="t" anchorCtr="0" compatLnSpc="1">
            <a:prstTxWarp prst="textNoShape">
              <a:avLst/>
            </a:prstTxWarp>
          </a:bodyPr>
          <a:lstStyle/>
          <a:p>
            <a:pPr defTabSz="895866"/>
            <a:endParaRPr lang="en-US" sz="1729">
              <a:solidFill>
                <a:srgbClr val="505050"/>
              </a:solidFill>
            </a:endParaRPr>
          </a:p>
        </p:txBody>
      </p:sp>
      <p:sp>
        <p:nvSpPr>
          <p:cNvPr id="65" name="Freeform 6"/>
          <p:cNvSpPr>
            <a:spLocks noChangeAspect="1" noEditPoints="1"/>
          </p:cNvSpPr>
          <p:nvPr/>
        </p:nvSpPr>
        <p:spPr bwMode="auto">
          <a:xfrm>
            <a:off x="11292314" y="204877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7835" tIns="43918" rIns="87835" bIns="43918" numCol="1" anchor="t" anchorCtr="0" compatLnSpc="1">
            <a:prstTxWarp prst="textNoShape">
              <a:avLst/>
            </a:prstTxWarp>
          </a:bodyPr>
          <a:lstStyle/>
          <a:p>
            <a:pPr defTabSz="895866"/>
            <a:endParaRPr lang="en-US" sz="1729">
              <a:solidFill>
                <a:srgbClr val="505050"/>
              </a:solidFill>
            </a:endParaRPr>
          </a:p>
        </p:txBody>
      </p:sp>
      <p:sp>
        <p:nvSpPr>
          <p:cNvPr id="66" name="Freeform 6"/>
          <p:cNvSpPr>
            <a:spLocks noChangeAspect="1" noEditPoints="1"/>
          </p:cNvSpPr>
          <p:nvPr/>
        </p:nvSpPr>
        <p:spPr bwMode="auto">
          <a:xfrm>
            <a:off x="7776832" y="337853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7835" tIns="43918" rIns="87835" bIns="43918" numCol="1" anchor="t" anchorCtr="0" compatLnSpc="1">
            <a:prstTxWarp prst="textNoShape">
              <a:avLst/>
            </a:prstTxWarp>
          </a:bodyPr>
          <a:lstStyle/>
          <a:p>
            <a:pPr defTabSz="895866"/>
            <a:endParaRPr lang="en-US" sz="1729">
              <a:solidFill>
                <a:srgbClr val="505050"/>
              </a:solidFill>
            </a:endParaRPr>
          </a:p>
        </p:txBody>
      </p:sp>
      <p:sp>
        <p:nvSpPr>
          <p:cNvPr id="67" name="Freeform 6"/>
          <p:cNvSpPr>
            <a:spLocks noChangeAspect="1" noEditPoints="1"/>
          </p:cNvSpPr>
          <p:nvPr/>
        </p:nvSpPr>
        <p:spPr bwMode="auto">
          <a:xfrm>
            <a:off x="9534573" y="2713657"/>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7835" tIns="43918" rIns="87835" bIns="43918" numCol="1" anchor="t" anchorCtr="0" compatLnSpc="1">
            <a:prstTxWarp prst="textNoShape">
              <a:avLst/>
            </a:prstTxWarp>
          </a:bodyPr>
          <a:lstStyle/>
          <a:p>
            <a:pPr defTabSz="895866"/>
            <a:endParaRPr lang="en-US" sz="1729">
              <a:solidFill>
                <a:srgbClr val="505050"/>
              </a:solidFill>
            </a:endParaRPr>
          </a:p>
        </p:txBody>
      </p:sp>
      <p:sp>
        <p:nvSpPr>
          <p:cNvPr id="68" name="Freeform 6"/>
          <p:cNvSpPr>
            <a:spLocks noChangeAspect="1" noEditPoints="1"/>
          </p:cNvSpPr>
          <p:nvPr/>
        </p:nvSpPr>
        <p:spPr bwMode="auto">
          <a:xfrm>
            <a:off x="11292314" y="337853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7835" tIns="43918" rIns="87835" bIns="43918" numCol="1" anchor="t" anchorCtr="0" compatLnSpc="1">
            <a:prstTxWarp prst="textNoShape">
              <a:avLst/>
            </a:prstTxWarp>
          </a:bodyPr>
          <a:lstStyle/>
          <a:p>
            <a:pPr defTabSz="895866"/>
            <a:endParaRPr lang="en-US" sz="1729">
              <a:solidFill>
                <a:srgbClr val="505050"/>
              </a:solidFill>
            </a:endParaRPr>
          </a:p>
        </p:txBody>
      </p:sp>
    </p:spTree>
    <p:extLst>
      <p:ext uri="{BB962C8B-B14F-4D97-AF65-F5344CB8AC3E}">
        <p14:creationId xmlns:p14="http://schemas.microsoft.com/office/powerpoint/2010/main" val="105342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75"/>
                                        </p:tgtEl>
                                      </p:cBhvr>
                                      <p:by x="52500" y="52500"/>
                                    </p:animScale>
                                  </p:childTnLst>
                                </p:cTn>
                              </p:par>
                              <p:par>
                                <p:cTn id="7" presetID="42" presetClass="path" presetSubtype="0" decel="100000" fill="hold" grpId="1" nodeType="withEffect">
                                  <p:stCondLst>
                                    <p:cond delay="0"/>
                                  </p:stCondLst>
                                  <p:childTnLst>
                                    <p:animMotion origin="layout" path="M -9.72683E-7 0.00136 L -0.0651 -0.03109 " pathEditMode="relative" rAng="0" ptsTypes="AA">
                                      <p:cBhvr>
                                        <p:cTn id="8" dur="1000" fill="hold"/>
                                        <p:tgtEl>
                                          <p:spTgt spid="75"/>
                                        </p:tgtEl>
                                        <p:attrNameLst>
                                          <p:attrName>ppt_x</p:attrName>
                                          <p:attrName>ppt_y</p:attrName>
                                        </p:attrNameLst>
                                      </p:cBhvr>
                                      <p:rCtr x="-3255" y="-1634"/>
                                    </p:animMotion>
                                  </p:childTnLst>
                                </p:cTn>
                              </p:par>
                              <p:par>
                                <p:cTn id="9" presetID="2" presetClass="entr" presetSubtype="2" decel="100000" fill="hold" grpId="0" nodeType="withEffect">
                                  <p:stCondLst>
                                    <p:cond delay="5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decel="100000" fill="hold" grpId="1" nodeType="withEffect">
                                  <p:stCondLst>
                                    <p:cond delay="60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1+#ppt_w/2"/>
                                          </p:val>
                                        </p:tav>
                                        <p:tav tm="100000">
                                          <p:val>
                                            <p:strVal val="#ppt_x"/>
                                          </p:val>
                                        </p:tav>
                                      </p:tavLst>
                                    </p:anim>
                                    <p:anim calcmode="lin" valueType="num">
                                      <p:cBhvr additive="base">
                                        <p:cTn id="16" dur="500" fill="hold"/>
                                        <p:tgtEl>
                                          <p:spTgt spid="72"/>
                                        </p:tgtEl>
                                        <p:attrNameLst>
                                          <p:attrName>ppt_y</p:attrName>
                                        </p:attrNameLst>
                                      </p:cBhvr>
                                      <p:tavLst>
                                        <p:tav tm="0">
                                          <p:val>
                                            <p:strVal val="#ppt_y"/>
                                          </p:val>
                                        </p:tav>
                                        <p:tav tm="100000">
                                          <p:val>
                                            <p:strVal val="#ppt_y"/>
                                          </p:val>
                                        </p:tav>
                                      </p:tavLst>
                                    </p:anim>
                                  </p:childTnLst>
                                </p:cTn>
                              </p:par>
                              <p:par>
                                <p:cTn id="17" presetID="2" presetClass="entr" presetSubtype="2" decel="100000" fill="hold" grpId="1" nodeType="withEffect">
                                  <p:stCondLst>
                                    <p:cond delay="7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72"/>
                                        </p:tgtEl>
                                        <p:attrNameLst>
                                          <p:attrName>fillcolor</p:attrName>
                                        </p:attrNameLst>
                                      </p:cBhvr>
                                      <p:to>
                                        <a:srgbClr val="B2B2B2"/>
                                      </p:to>
                                    </p:animClr>
                                    <p:set>
                                      <p:cBhvr>
                                        <p:cTn id="23" dur="1250" fill="hold"/>
                                        <p:tgtEl>
                                          <p:spTgt spid="72"/>
                                        </p:tgtEl>
                                        <p:attrNameLst>
                                          <p:attrName>fill.type</p:attrName>
                                        </p:attrNameLst>
                                      </p:cBhvr>
                                      <p:to>
                                        <p:strVal val="solid"/>
                                      </p:to>
                                    </p:set>
                                    <p:set>
                                      <p:cBhvr>
                                        <p:cTn id="24" dur="1250" fill="hold"/>
                                        <p:tgtEl>
                                          <p:spTgt spid="72"/>
                                        </p:tgtEl>
                                        <p:attrNameLst>
                                          <p:attrName>fill.on</p:attrName>
                                        </p:attrNameLst>
                                      </p:cBhvr>
                                      <p:to>
                                        <p:strVal val="true"/>
                                      </p:to>
                                    </p:set>
                                  </p:childTnLst>
                                </p:cTn>
                              </p:par>
                              <p:par>
                                <p:cTn id="25" presetID="1" presetClass="emph" presetSubtype="2" decel="100000" fill="hold" grpId="0" nodeType="withEffect">
                                  <p:stCondLst>
                                    <p:cond delay="1250"/>
                                  </p:stCondLst>
                                  <p:childTnLst>
                                    <p:animClr clrSpc="rgb" dir="cw">
                                      <p:cBhvr>
                                        <p:cTn id="26" dur="1250" fill="hold"/>
                                        <p:tgtEl>
                                          <p:spTgt spid="73"/>
                                        </p:tgtEl>
                                        <p:attrNameLst>
                                          <p:attrName>fillcolor</p:attrName>
                                        </p:attrNameLst>
                                      </p:cBhvr>
                                      <p:to>
                                        <a:srgbClr val="B2B2B2"/>
                                      </p:to>
                                    </p:animClr>
                                    <p:set>
                                      <p:cBhvr>
                                        <p:cTn id="27" dur="1250" fill="hold"/>
                                        <p:tgtEl>
                                          <p:spTgt spid="73"/>
                                        </p:tgtEl>
                                        <p:attrNameLst>
                                          <p:attrName>fill.type</p:attrName>
                                        </p:attrNameLst>
                                      </p:cBhvr>
                                      <p:to>
                                        <p:strVal val="solid"/>
                                      </p:to>
                                    </p:set>
                                    <p:set>
                                      <p:cBhvr>
                                        <p:cTn id="28" dur="1250" fill="hold"/>
                                        <p:tgtEl>
                                          <p:spTgt spid="73"/>
                                        </p:tgtEl>
                                        <p:attrNameLst>
                                          <p:attrName>fill.on</p:attrName>
                                        </p:attrNameLst>
                                      </p:cBhvr>
                                      <p:to>
                                        <p:strVal val="true"/>
                                      </p:to>
                                    </p:set>
                                  </p:childTnLst>
                                </p:cTn>
                              </p:par>
                              <p:par>
                                <p:cTn id="29" presetID="1" presetClass="emph" presetSubtype="2" fill="hold" nodeType="withEffect">
                                  <p:stCondLst>
                                    <p:cond delay="1250"/>
                                  </p:stCondLst>
                                  <p:childTnLst>
                                    <p:animClr clrSpc="rgb" dir="cw">
                                      <p:cBhvr>
                                        <p:cTn id="30" dur="1250" fill="hold"/>
                                        <p:tgtEl>
                                          <p:spTgt spid="44"/>
                                        </p:tgtEl>
                                        <p:attrNameLst>
                                          <p:attrName>fillcolor</p:attrName>
                                        </p:attrNameLst>
                                      </p:cBhvr>
                                      <p:to>
                                        <a:schemeClr val="accent1"/>
                                      </p:to>
                                    </p:animClr>
                                    <p:set>
                                      <p:cBhvr>
                                        <p:cTn id="31" dur="1250" fill="hold"/>
                                        <p:tgtEl>
                                          <p:spTgt spid="44"/>
                                        </p:tgtEl>
                                        <p:attrNameLst>
                                          <p:attrName>fill.type</p:attrName>
                                        </p:attrNameLst>
                                      </p:cBhvr>
                                      <p:to>
                                        <p:strVal val="solid"/>
                                      </p:to>
                                    </p:set>
                                    <p:set>
                                      <p:cBhvr>
                                        <p:cTn id="32" dur="1250" fill="hold"/>
                                        <p:tgtEl>
                                          <p:spTgt spid="4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1"/>
                                        </p:tgtEl>
                                        <p:attrNameLst>
                                          <p:attrName>fillcolor</p:attrName>
                                        </p:attrNameLst>
                                      </p:cBhvr>
                                      <p:to>
                                        <a:srgbClr val="D7D7D7"/>
                                      </p:to>
                                    </p:animClr>
                                    <p:set>
                                      <p:cBhvr>
                                        <p:cTn id="39" dur="1250" fill="hold"/>
                                        <p:tgtEl>
                                          <p:spTgt spid="51"/>
                                        </p:tgtEl>
                                        <p:attrNameLst>
                                          <p:attrName>fill.type</p:attrName>
                                        </p:attrNameLst>
                                      </p:cBhvr>
                                      <p:to>
                                        <p:strVal val="solid"/>
                                      </p:to>
                                    </p:set>
                                    <p:set>
                                      <p:cBhvr>
                                        <p:cTn id="40" dur="1250" fill="hold"/>
                                        <p:tgtEl>
                                          <p:spTgt spid="51"/>
                                        </p:tgtEl>
                                        <p:attrNameLst>
                                          <p:attrName>fill.on</p:attrName>
                                        </p:attrNameLst>
                                      </p:cBhvr>
                                      <p:to>
                                        <p:strVal val="true"/>
                                      </p:to>
                                    </p:set>
                                  </p:childTnLst>
                                </p:cTn>
                              </p:par>
                              <p:par>
                                <p:cTn id="41" presetID="2" presetClass="entr" presetSubtype="2" decel="100000" fill="hold" grpId="1" nodeType="withEffect">
                                  <p:stCondLst>
                                    <p:cond delay="7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1" presetClass="emph" presetSubtype="2" decel="100000" fill="hold" grpId="0" nodeType="withEffect">
                                  <p:stCondLst>
                                    <p:cond delay="1250"/>
                                  </p:stCondLst>
                                  <p:childTnLst>
                                    <p:animClr clrSpc="rgb" dir="cw">
                                      <p:cBhvr>
                                        <p:cTn id="46" dur="1250" fill="hold"/>
                                        <p:tgtEl>
                                          <p:spTgt spid="53"/>
                                        </p:tgtEl>
                                        <p:attrNameLst>
                                          <p:attrName>fillcolor</p:attrName>
                                        </p:attrNameLst>
                                      </p:cBhvr>
                                      <p:to>
                                        <a:srgbClr val="D7D7D7"/>
                                      </p:to>
                                    </p:animClr>
                                    <p:set>
                                      <p:cBhvr>
                                        <p:cTn id="47" dur="1250" fill="hold"/>
                                        <p:tgtEl>
                                          <p:spTgt spid="53"/>
                                        </p:tgtEl>
                                        <p:attrNameLst>
                                          <p:attrName>fill.type</p:attrName>
                                        </p:attrNameLst>
                                      </p:cBhvr>
                                      <p:to>
                                        <p:strVal val="solid"/>
                                      </p:to>
                                    </p:set>
                                    <p:set>
                                      <p:cBhvr>
                                        <p:cTn id="48" dur="1250" fill="hold"/>
                                        <p:tgtEl>
                                          <p:spTgt spid="53"/>
                                        </p:tgtEl>
                                        <p:attrNameLst>
                                          <p:attrName>fill.on</p:attrName>
                                        </p:attrNameLst>
                                      </p:cBhvr>
                                      <p:to>
                                        <p:strVal val="true"/>
                                      </p:to>
                                    </p:set>
                                  </p:childTnLst>
                                </p:cTn>
                              </p:par>
                              <p:par>
                                <p:cTn id="49" presetID="2" presetClass="entr" presetSubtype="2" decel="100000" fill="hold" grpId="1" nodeType="withEffect">
                                  <p:stCondLst>
                                    <p:cond delay="7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1+#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1" presetClass="emph" presetSubtype="2" decel="100000" fill="hold" grpId="0" nodeType="withEffect">
                                  <p:stCondLst>
                                    <p:cond delay="1250"/>
                                  </p:stCondLst>
                                  <p:childTnLst>
                                    <p:animClr clrSpc="rgb" dir="cw">
                                      <p:cBhvr>
                                        <p:cTn id="54" dur="1250" fill="hold"/>
                                        <p:tgtEl>
                                          <p:spTgt spid="58"/>
                                        </p:tgtEl>
                                        <p:attrNameLst>
                                          <p:attrName>fillcolor</p:attrName>
                                        </p:attrNameLst>
                                      </p:cBhvr>
                                      <p:to>
                                        <a:srgbClr val="D7D7D7"/>
                                      </p:to>
                                    </p:animClr>
                                    <p:set>
                                      <p:cBhvr>
                                        <p:cTn id="55" dur="1250" fill="hold"/>
                                        <p:tgtEl>
                                          <p:spTgt spid="58"/>
                                        </p:tgtEl>
                                        <p:attrNameLst>
                                          <p:attrName>fill.type</p:attrName>
                                        </p:attrNameLst>
                                      </p:cBhvr>
                                      <p:to>
                                        <p:strVal val="solid"/>
                                      </p:to>
                                    </p:set>
                                    <p:set>
                                      <p:cBhvr>
                                        <p:cTn id="56" dur="1250" fill="hold"/>
                                        <p:tgtEl>
                                          <p:spTgt spid="58"/>
                                        </p:tgtEl>
                                        <p:attrNameLst>
                                          <p:attrName>fill.on</p:attrName>
                                        </p:attrNameLst>
                                      </p:cBhvr>
                                      <p:to>
                                        <p:strVal val="true"/>
                                      </p:to>
                                    </p:set>
                                  </p:childTnLst>
                                </p:cTn>
                              </p:par>
                              <p:par>
                                <p:cTn id="57" presetID="2" presetClass="entr" presetSubtype="2" decel="100000" fill="hold" grpId="1" nodeType="withEffect">
                                  <p:stCondLst>
                                    <p:cond delay="70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1+#ppt_w/2"/>
                                          </p:val>
                                        </p:tav>
                                        <p:tav tm="100000">
                                          <p:val>
                                            <p:strVal val="#ppt_x"/>
                                          </p:val>
                                        </p:tav>
                                      </p:tavLst>
                                    </p:anim>
                                    <p:anim calcmode="lin" valueType="num">
                                      <p:cBhvr additive="base">
                                        <p:cTn id="60" dur="500" fill="hold"/>
                                        <p:tgtEl>
                                          <p:spTgt spid="59"/>
                                        </p:tgtEl>
                                        <p:attrNameLst>
                                          <p:attrName>ppt_y</p:attrName>
                                        </p:attrNameLst>
                                      </p:cBhvr>
                                      <p:tavLst>
                                        <p:tav tm="0">
                                          <p:val>
                                            <p:strVal val="#ppt_y"/>
                                          </p:val>
                                        </p:tav>
                                        <p:tav tm="100000">
                                          <p:val>
                                            <p:strVal val="#ppt_y"/>
                                          </p:val>
                                        </p:tav>
                                      </p:tavLst>
                                    </p:anim>
                                  </p:childTnLst>
                                </p:cTn>
                              </p:par>
                              <p:par>
                                <p:cTn id="61" presetID="1" presetClass="emph" presetSubtype="2" decel="100000" fill="hold" grpId="0" nodeType="withEffect">
                                  <p:stCondLst>
                                    <p:cond delay="1250"/>
                                  </p:stCondLst>
                                  <p:childTnLst>
                                    <p:animClr clrSpc="rgb" dir="cw">
                                      <p:cBhvr>
                                        <p:cTn id="62" dur="1250" fill="hold"/>
                                        <p:tgtEl>
                                          <p:spTgt spid="59"/>
                                        </p:tgtEl>
                                        <p:attrNameLst>
                                          <p:attrName>fillcolor</p:attrName>
                                        </p:attrNameLst>
                                      </p:cBhvr>
                                      <p:to>
                                        <a:srgbClr val="D7D7D7"/>
                                      </p:to>
                                    </p:animClr>
                                    <p:set>
                                      <p:cBhvr>
                                        <p:cTn id="63" dur="1250" fill="hold"/>
                                        <p:tgtEl>
                                          <p:spTgt spid="59"/>
                                        </p:tgtEl>
                                        <p:attrNameLst>
                                          <p:attrName>fill.type</p:attrName>
                                        </p:attrNameLst>
                                      </p:cBhvr>
                                      <p:to>
                                        <p:strVal val="solid"/>
                                      </p:to>
                                    </p:set>
                                    <p:set>
                                      <p:cBhvr>
                                        <p:cTn id="64" dur="1250" fill="hold"/>
                                        <p:tgtEl>
                                          <p:spTgt spid="59"/>
                                        </p:tgtEl>
                                        <p:attrNameLst>
                                          <p:attrName>fill.on</p:attrName>
                                        </p:attrNameLst>
                                      </p:cBhvr>
                                      <p:to>
                                        <p:strVal val="true"/>
                                      </p:to>
                                    </p:set>
                                  </p:childTnLst>
                                </p:cTn>
                              </p:par>
                              <p:par>
                                <p:cTn id="65" presetID="2" presetClass="entr" presetSubtype="2" decel="100000" fill="hold" grpId="1" nodeType="withEffect">
                                  <p:stCondLst>
                                    <p:cond delay="70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1+#ppt_w/2"/>
                                          </p:val>
                                        </p:tav>
                                        <p:tav tm="100000">
                                          <p:val>
                                            <p:strVal val="#ppt_x"/>
                                          </p:val>
                                        </p:tav>
                                      </p:tavLst>
                                    </p:anim>
                                    <p:anim calcmode="lin" valueType="num">
                                      <p:cBhvr additive="base">
                                        <p:cTn id="68" dur="500" fill="hold"/>
                                        <p:tgtEl>
                                          <p:spTgt spid="60"/>
                                        </p:tgtEl>
                                        <p:attrNameLst>
                                          <p:attrName>ppt_y</p:attrName>
                                        </p:attrNameLst>
                                      </p:cBhvr>
                                      <p:tavLst>
                                        <p:tav tm="0">
                                          <p:val>
                                            <p:strVal val="#ppt_y"/>
                                          </p:val>
                                        </p:tav>
                                        <p:tav tm="100000">
                                          <p:val>
                                            <p:strVal val="#ppt_y"/>
                                          </p:val>
                                        </p:tav>
                                      </p:tavLst>
                                    </p:anim>
                                  </p:childTnLst>
                                </p:cTn>
                              </p:par>
                              <p:par>
                                <p:cTn id="69" presetID="1" presetClass="emph" presetSubtype="2" decel="100000" fill="hold" grpId="0" nodeType="withEffect">
                                  <p:stCondLst>
                                    <p:cond delay="1250"/>
                                  </p:stCondLst>
                                  <p:childTnLst>
                                    <p:animClr clrSpc="rgb" dir="cw">
                                      <p:cBhvr>
                                        <p:cTn id="70" dur="1250" fill="hold"/>
                                        <p:tgtEl>
                                          <p:spTgt spid="60"/>
                                        </p:tgtEl>
                                        <p:attrNameLst>
                                          <p:attrName>fillcolor</p:attrName>
                                        </p:attrNameLst>
                                      </p:cBhvr>
                                      <p:to>
                                        <a:srgbClr val="D7D7D7"/>
                                      </p:to>
                                    </p:animClr>
                                    <p:set>
                                      <p:cBhvr>
                                        <p:cTn id="71" dur="1250" fill="hold"/>
                                        <p:tgtEl>
                                          <p:spTgt spid="60"/>
                                        </p:tgtEl>
                                        <p:attrNameLst>
                                          <p:attrName>fill.type</p:attrName>
                                        </p:attrNameLst>
                                      </p:cBhvr>
                                      <p:to>
                                        <p:strVal val="solid"/>
                                      </p:to>
                                    </p:set>
                                    <p:set>
                                      <p:cBhvr>
                                        <p:cTn id="72" dur="1250" fill="hold"/>
                                        <p:tgtEl>
                                          <p:spTgt spid="60"/>
                                        </p:tgtEl>
                                        <p:attrNameLst>
                                          <p:attrName>fill.on</p:attrName>
                                        </p:attrNameLst>
                                      </p:cBhvr>
                                      <p:to>
                                        <p:strVal val="true"/>
                                      </p:to>
                                    </p:set>
                                  </p:childTnLst>
                                </p:cTn>
                              </p:par>
                              <p:par>
                                <p:cTn id="73" presetID="53" presetClass="entr" presetSubtype="16" fill="hold" grpId="0" nodeType="withEffect">
                                  <p:stCondLst>
                                    <p:cond delay="1750"/>
                                  </p:stCondLst>
                                  <p:childTnLst>
                                    <p:set>
                                      <p:cBhvr>
                                        <p:cTn id="74" dur="1" fill="hold">
                                          <p:stCondLst>
                                            <p:cond delay="0"/>
                                          </p:stCondLst>
                                        </p:cTn>
                                        <p:tgtEl>
                                          <p:spTgt spid="63"/>
                                        </p:tgtEl>
                                        <p:attrNameLst>
                                          <p:attrName>style.visibility</p:attrName>
                                        </p:attrNameLst>
                                      </p:cBhvr>
                                      <p:to>
                                        <p:strVal val="visible"/>
                                      </p:to>
                                    </p:set>
                                    <p:anim calcmode="lin" valueType="num">
                                      <p:cBhvr>
                                        <p:cTn id="75" dur="300" fill="hold"/>
                                        <p:tgtEl>
                                          <p:spTgt spid="63"/>
                                        </p:tgtEl>
                                        <p:attrNameLst>
                                          <p:attrName>ppt_w</p:attrName>
                                        </p:attrNameLst>
                                      </p:cBhvr>
                                      <p:tavLst>
                                        <p:tav tm="0">
                                          <p:val>
                                            <p:fltVal val="0"/>
                                          </p:val>
                                        </p:tav>
                                        <p:tav tm="100000">
                                          <p:val>
                                            <p:strVal val="#ppt_w"/>
                                          </p:val>
                                        </p:tav>
                                      </p:tavLst>
                                    </p:anim>
                                    <p:anim calcmode="lin" valueType="num">
                                      <p:cBhvr>
                                        <p:cTn id="76" dur="300" fill="hold"/>
                                        <p:tgtEl>
                                          <p:spTgt spid="63"/>
                                        </p:tgtEl>
                                        <p:attrNameLst>
                                          <p:attrName>ppt_h</p:attrName>
                                        </p:attrNameLst>
                                      </p:cBhvr>
                                      <p:tavLst>
                                        <p:tav tm="0">
                                          <p:val>
                                            <p:fltVal val="0"/>
                                          </p:val>
                                        </p:tav>
                                        <p:tav tm="100000">
                                          <p:val>
                                            <p:strVal val="#ppt_h"/>
                                          </p:val>
                                        </p:tav>
                                      </p:tavLst>
                                    </p:anim>
                                    <p:animEffect transition="in" filter="fade">
                                      <p:cBhvr>
                                        <p:cTn id="77" dur="300"/>
                                        <p:tgtEl>
                                          <p:spTgt spid="63"/>
                                        </p:tgtEl>
                                      </p:cBhvr>
                                    </p:animEffect>
                                  </p:childTnLst>
                                </p:cTn>
                              </p:par>
                              <p:par>
                                <p:cTn id="78" presetID="19" presetClass="emph" presetSubtype="0" fill="hold" grpId="1" nodeType="withEffect">
                                  <p:stCondLst>
                                    <p:cond delay="2050"/>
                                  </p:stCondLst>
                                  <p:childTnLst>
                                    <p:animClr clrSpc="rgb" dir="cw">
                                      <p:cBhvr override="childStyle">
                                        <p:cTn id="79" dur="200" fill="hold"/>
                                        <p:tgtEl>
                                          <p:spTgt spid="63"/>
                                        </p:tgtEl>
                                        <p:attrNameLst>
                                          <p:attrName>style.color</p:attrName>
                                        </p:attrNameLst>
                                      </p:cBhvr>
                                      <p:to>
                                        <a:schemeClr val="accent1"/>
                                      </p:to>
                                    </p:animClr>
                                    <p:animClr clrSpc="rgb" dir="cw">
                                      <p:cBhvr>
                                        <p:cTn id="80" dur="200" fill="hold"/>
                                        <p:tgtEl>
                                          <p:spTgt spid="63"/>
                                        </p:tgtEl>
                                        <p:attrNameLst>
                                          <p:attrName>fillcolor</p:attrName>
                                        </p:attrNameLst>
                                      </p:cBhvr>
                                      <p:to>
                                        <a:schemeClr val="accent1"/>
                                      </p:to>
                                    </p:animClr>
                                    <p:set>
                                      <p:cBhvr>
                                        <p:cTn id="81" dur="200" fill="hold"/>
                                        <p:tgtEl>
                                          <p:spTgt spid="63"/>
                                        </p:tgtEl>
                                        <p:attrNameLst>
                                          <p:attrName>fill.type</p:attrName>
                                        </p:attrNameLst>
                                      </p:cBhvr>
                                      <p:to>
                                        <p:strVal val="solid"/>
                                      </p:to>
                                    </p:set>
                                    <p:set>
                                      <p:cBhvr>
                                        <p:cTn id="82" dur="200" fill="hold"/>
                                        <p:tgtEl>
                                          <p:spTgt spid="63"/>
                                        </p:tgtEl>
                                        <p:attrNameLst>
                                          <p:attrName>fill.on</p:attrName>
                                        </p:attrNameLst>
                                      </p:cBhvr>
                                      <p:to>
                                        <p:strVal val="true"/>
                                      </p:to>
                                    </p:set>
                                  </p:childTnLst>
                                </p:cTn>
                              </p:par>
                              <p:par>
                                <p:cTn id="83" presetID="53" presetClass="entr" presetSubtype="16" fill="hold" grpId="0" nodeType="withEffect">
                                  <p:stCondLst>
                                    <p:cond delay="2050"/>
                                  </p:stCondLst>
                                  <p:childTnLst>
                                    <p:set>
                                      <p:cBhvr>
                                        <p:cTn id="84" dur="1" fill="hold">
                                          <p:stCondLst>
                                            <p:cond delay="0"/>
                                          </p:stCondLst>
                                        </p:cTn>
                                        <p:tgtEl>
                                          <p:spTgt spid="65"/>
                                        </p:tgtEl>
                                        <p:attrNameLst>
                                          <p:attrName>style.visibility</p:attrName>
                                        </p:attrNameLst>
                                      </p:cBhvr>
                                      <p:to>
                                        <p:strVal val="visible"/>
                                      </p:to>
                                    </p:set>
                                    <p:anim calcmode="lin" valueType="num">
                                      <p:cBhvr>
                                        <p:cTn id="85" dur="300" fill="hold"/>
                                        <p:tgtEl>
                                          <p:spTgt spid="65"/>
                                        </p:tgtEl>
                                        <p:attrNameLst>
                                          <p:attrName>ppt_w</p:attrName>
                                        </p:attrNameLst>
                                      </p:cBhvr>
                                      <p:tavLst>
                                        <p:tav tm="0">
                                          <p:val>
                                            <p:fltVal val="0"/>
                                          </p:val>
                                        </p:tav>
                                        <p:tav tm="100000">
                                          <p:val>
                                            <p:strVal val="#ppt_w"/>
                                          </p:val>
                                        </p:tav>
                                      </p:tavLst>
                                    </p:anim>
                                    <p:anim calcmode="lin" valueType="num">
                                      <p:cBhvr>
                                        <p:cTn id="86" dur="300" fill="hold"/>
                                        <p:tgtEl>
                                          <p:spTgt spid="65"/>
                                        </p:tgtEl>
                                        <p:attrNameLst>
                                          <p:attrName>ppt_h</p:attrName>
                                        </p:attrNameLst>
                                      </p:cBhvr>
                                      <p:tavLst>
                                        <p:tav tm="0">
                                          <p:val>
                                            <p:fltVal val="0"/>
                                          </p:val>
                                        </p:tav>
                                        <p:tav tm="100000">
                                          <p:val>
                                            <p:strVal val="#ppt_h"/>
                                          </p:val>
                                        </p:tav>
                                      </p:tavLst>
                                    </p:anim>
                                    <p:animEffect transition="in" filter="fade">
                                      <p:cBhvr>
                                        <p:cTn id="87" dur="300"/>
                                        <p:tgtEl>
                                          <p:spTgt spid="65"/>
                                        </p:tgtEl>
                                      </p:cBhvr>
                                    </p:animEffect>
                                  </p:childTnLst>
                                </p:cTn>
                              </p:par>
                              <p:par>
                                <p:cTn id="88" presetID="19" presetClass="emph" presetSubtype="0" fill="hold" grpId="1" nodeType="withEffect">
                                  <p:stCondLst>
                                    <p:cond delay="2350"/>
                                  </p:stCondLst>
                                  <p:childTnLst>
                                    <p:animClr clrSpc="rgb" dir="cw">
                                      <p:cBhvr override="childStyle">
                                        <p:cTn id="89" dur="200" fill="hold"/>
                                        <p:tgtEl>
                                          <p:spTgt spid="65"/>
                                        </p:tgtEl>
                                        <p:attrNameLst>
                                          <p:attrName>style.color</p:attrName>
                                        </p:attrNameLst>
                                      </p:cBhvr>
                                      <p:to>
                                        <a:schemeClr val="accent1"/>
                                      </p:to>
                                    </p:animClr>
                                    <p:animClr clrSpc="rgb" dir="cw">
                                      <p:cBhvr>
                                        <p:cTn id="90" dur="200" fill="hold"/>
                                        <p:tgtEl>
                                          <p:spTgt spid="65"/>
                                        </p:tgtEl>
                                        <p:attrNameLst>
                                          <p:attrName>fillcolor</p:attrName>
                                        </p:attrNameLst>
                                      </p:cBhvr>
                                      <p:to>
                                        <a:schemeClr val="accent1"/>
                                      </p:to>
                                    </p:animClr>
                                    <p:set>
                                      <p:cBhvr>
                                        <p:cTn id="91" dur="200" fill="hold"/>
                                        <p:tgtEl>
                                          <p:spTgt spid="65"/>
                                        </p:tgtEl>
                                        <p:attrNameLst>
                                          <p:attrName>fill.type</p:attrName>
                                        </p:attrNameLst>
                                      </p:cBhvr>
                                      <p:to>
                                        <p:strVal val="solid"/>
                                      </p:to>
                                    </p:set>
                                    <p:set>
                                      <p:cBhvr>
                                        <p:cTn id="92" dur="200" fill="hold"/>
                                        <p:tgtEl>
                                          <p:spTgt spid="65"/>
                                        </p:tgtEl>
                                        <p:attrNameLst>
                                          <p:attrName>fill.on</p:attrName>
                                        </p:attrNameLst>
                                      </p:cBhvr>
                                      <p:to>
                                        <p:strVal val="true"/>
                                      </p:to>
                                    </p:set>
                                  </p:childTnLst>
                                </p:cTn>
                              </p:par>
                              <p:par>
                                <p:cTn id="93" presetID="53" presetClass="entr" presetSubtype="16" fill="hold" grpId="0" nodeType="withEffect">
                                  <p:stCondLst>
                                    <p:cond delay="1750"/>
                                  </p:stCondLst>
                                  <p:childTnLst>
                                    <p:set>
                                      <p:cBhvr>
                                        <p:cTn id="94" dur="1" fill="hold">
                                          <p:stCondLst>
                                            <p:cond delay="0"/>
                                          </p:stCondLst>
                                        </p:cTn>
                                        <p:tgtEl>
                                          <p:spTgt spid="66"/>
                                        </p:tgtEl>
                                        <p:attrNameLst>
                                          <p:attrName>style.visibility</p:attrName>
                                        </p:attrNameLst>
                                      </p:cBhvr>
                                      <p:to>
                                        <p:strVal val="visible"/>
                                      </p:to>
                                    </p:set>
                                    <p:anim calcmode="lin" valueType="num">
                                      <p:cBhvr>
                                        <p:cTn id="95" dur="300" fill="hold"/>
                                        <p:tgtEl>
                                          <p:spTgt spid="66"/>
                                        </p:tgtEl>
                                        <p:attrNameLst>
                                          <p:attrName>ppt_w</p:attrName>
                                        </p:attrNameLst>
                                      </p:cBhvr>
                                      <p:tavLst>
                                        <p:tav tm="0">
                                          <p:val>
                                            <p:fltVal val="0"/>
                                          </p:val>
                                        </p:tav>
                                        <p:tav tm="100000">
                                          <p:val>
                                            <p:strVal val="#ppt_w"/>
                                          </p:val>
                                        </p:tav>
                                      </p:tavLst>
                                    </p:anim>
                                    <p:anim calcmode="lin" valueType="num">
                                      <p:cBhvr>
                                        <p:cTn id="96" dur="300" fill="hold"/>
                                        <p:tgtEl>
                                          <p:spTgt spid="66"/>
                                        </p:tgtEl>
                                        <p:attrNameLst>
                                          <p:attrName>ppt_h</p:attrName>
                                        </p:attrNameLst>
                                      </p:cBhvr>
                                      <p:tavLst>
                                        <p:tav tm="0">
                                          <p:val>
                                            <p:fltVal val="0"/>
                                          </p:val>
                                        </p:tav>
                                        <p:tav tm="100000">
                                          <p:val>
                                            <p:strVal val="#ppt_h"/>
                                          </p:val>
                                        </p:tav>
                                      </p:tavLst>
                                    </p:anim>
                                    <p:animEffect transition="in" filter="fade">
                                      <p:cBhvr>
                                        <p:cTn id="97" dur="300"/>
                                        <p:tgtEl>
                                          <p:spTgt spid="66"/>
                                        </p:tgtEl>
                                      </p:cBhvr>
                                    </p:animEffect>
                                  </p:childTnLst>
                                </p:cTn>
                              </p:par>
                              <p:par>
                                <p:cTn id="98" presetID="19" presetClass="emph" presetSubtype="0" fill="hold" grpId="1" nodeType="withEffect">
                                  <p:stCondLst>
                                    <p:cond delay="2050"/>
                                  </p:stCondLst>
                                  <p:childTnLst>
                                    <p:animClr clrSpc="rgb" dir="cw">
                                      <p:cBhvr override="childStyle">
                                        <p:cTn id="99" dur="200" fill="hold"/>
                                        <p:tgtEl>
                                          <p:spTgt spid="66"/>
                                        </p:tgtEl>
                                        <p:attrNameLst>
                                          <p:attrName>style.color</p:attrName>
                                        </p:attrNameLst>
                                      </p:cBhvr>
                                      <p:to>
                                        <a:schemeClr val="accent1"/>
                                      </p:to>
                                    </p:animClr>
                                    <p:animClr clrSpc="rgb" dir="cw">
                                      <p:cBhvr>
                                        <p:cTn id="100" dur="200" fill="hold"/>
                                        <p:tgtEl>
                                          <p:spTgt spid="66"/>
                                        </p:tgtEl>
                                        <p:attrNameLst>
                                          <p:attrName>fillcolor</p:attrName>
                                        </p:attrNameLst>
                                      </p:cBhvr>
                                      <p:to>
                                        <a:schemeClr val="accent1"/>
                                      </p:to>
                                    </p:animClr>
                                    <p:set>
                                      <p:cBhvr>
                                        <p:cTn id="101" dur="200" fill="hold"/>
                                        <p:tgtEl>
                                          <p:spTgt spid="66"/>
                                        </p:tgtEl>
                                        <p:attrNameLst>
                                          <p:attrName>fill.type</p:attrName>
                                        </p:attrNameLst>
                                      </p:cBhvr>
                                      <p:to>
                                        <p:strVal val="solid"/>
                                      </p:to>
                                    </p:set>
                                    <p:set>
                                      <p:cBhvr>
                                        <p:cTn id="102" dur="200" fill="hold"/>
                                        <p:tgtEl>
                                          <p:spTgt spid="66"/>
                                        </p:tgtEl>
                                        <p:attrNameLst>
                                          <p:attrName>fill.on</p:attrName>
                                        </p:attrNameLst>
                                      </p:cBhvr>
                                      <p:to>
                                        <p:strVal val="true"/>
                                      </p:to>
                                    </p:set>
                                  </p:childTnLst>
                                </p:cTn>
                              </p:par>
                              <p:par>
                                <p:cTn id="103" presetID="53" presetClass="entr" presetSubtype="16" fill="hold" grpId="0" nodeType="withEffect">
                                  <p:stCondLst>
                                    <p:cond delay="1900"/>
                                  </p:stCondLst>
                                  <p:childTnLst>
                                    <p:set>
                                      <p:cBhvr>
                                        <p:cTn id="104" dur="1" fill="hold">
                                          <p:stCondLst>
                                            <p:cond delay="0"/>
                                          </p:stCondLst>
                                        </p:cTn>
                                        <p:tgtEl>
                                          <p:spTgt spid="67"/>
                                        </p:tgtEl>
                                        <p:attrNameLst>
                                          <p:attrName>style.visibility</p:attrName>
                                        </p:attrNameLst>
                                      </p:cBhvr>
                                      <p:to>
                                        <p:strVal val="visible"/>
                                      </p:to>
                                    </p:set>
                                    <p:anim calcmode="lin" valueType="num">
                                      <p:cBhvr>
                                        <p:cTn id="105" dur="300" fill="hold"/>
                                        <p:tgtEl>
                                          <p:spTgt spid="67"/>
                                        </p:tgtEl>
                                        <p:attrNameLst>
                                          <p:attrName>ppt_w</p:attrName>
                                        </p:attrNameLst>
                                      </p:cBhvr>
                                      <p:tavLst>
                                        <p:tav tm="0">
                                          <p:val>
                                            <p:fltVal val="0"/>
                                          </p:val>
                                        </p:tav>
                                        <p:tav tm="100000">
                                          <p:val>
                                            <p:strVal val="#ppt_w"/>
                                          </p:val>
                                        </p:tav>
                                      </p:tavLst>
                                    </p:anim>
                                    <p:anim calcmode="lin" valueType="num">
                                      <p:cBhvr>
                                        <p:cTn id="106" dur="300" fill="hold"/>
                                        <p:tgtEl>
                                          <p:spTgt spid="67"/>
                                        </p:tgtEl>
                                        <p:attrNameLst>
                                          <p:attrName>ppt_h</p:attrName>
                                        </p:attrNameLst>
                                      </p:cBhvr>
                                      <p:tavLst>
                                        <p:tav tm="0">
                                          <p:val>
                                            <p:fltVal val="0"/>
                                          </p:val>
                                        </p:tav>
                                        <p:tav tm="100000">
                                          <p:val>
                                            <p:strVal val="#ppt_h"/>
                                          </p:val>
                                        </p:tav>
                                      </p:tavLst>
                                    </p:anim>
                                    <p:animEffect transition="in" filter="fade">
                                      <p:cBhvr>
                                        <p:cTn id="107" dur="300"/>
                                        <p:tgtEl>
                                          <p:spTgt spid="67"/>
                                        </p:tgtEl>
                                      </p:cBhvr>
                                    </p:animEffect>
                                  </p:childTnLst>
                                </p:cTn>
                              </p:par>
                              <p:par>
                                <p:cTn id="108" presetID="19" presetClass="emph" presetSubtype="0" fill="hold" grpId="1" nodeType="withEffect">
                                  <p:stCondLst>
                                    <p:cond delay="2200"/>
                                  </p:stCondLst>
                                  <p:childTnLst>
                                    <p:animClr clrSpc="rgb" dir="cw">
                                      <p:cBhvr override="childStyle">
                                        <p:cTn id="109" dur="200" fill="hold"/>
                                        <p:tgtEl>
                                          <p:spTgt spid="67"/>
                                        </p:tgtEl>
                                        <p:attrNameLst>
                                          <p:attrName>style.color</p:attrName>
                                        </p:attrNameLst>
                                      </p:cBhvr>
                                      <p:to>
                                        <a:schemeClr val="accent1"/>
                                      </p:to>
                                    </p:animClr>
                                    <p:animClr clrSpc="rgb" dir="cw">
                                      <p:cBhvr>
                                        <p:cTn id="110" dur="200" fill="hold"/>
                                        <p:tgtEl>
                                          <p:spTgt spid="67"/>
                                        </p:tgtEl>
                                        <p:attrNameLst>
                                          <p:attrName>fillcolor</p:attrName>
                                        </p:attrNameLst>
                                      </p:cBhvr>
                                      <p:to>
                                        <a:schemeClr val="accent1"/>
                                      </p:to>
                                    </p:animClr>
                                    <p:set>
                                      <p:cBhvr>
                                        <p:cTn id="111" dur="200" fill="hold"/>
                                        <p:tgtEl>
                                          <p:spTgt spid="67"/>
                                        </p:tgtEl>
                                        <p:attrNameLst>
                                          <p:attrName>fill.type</p:attrName>
                                        </p:attrNameLst>
                                      </p:cBhvr>
                                      <p:to>
                                        <p:strVal val="solid"/>
                                      </p:to>
                                    </p:set>
                                    <p:set>
                                      <p:cBhvr>
                                        <p:cTn id="112" dur="200" fill="hold"/>
                                        <p:tgtEl>
                                          <p:spTgt spid="67"/>
                                        </p:tgtEl>
                                        <p:attrNameLst>
                                          <p:attrName>fill.on</p:attrName>
                                        </p:attrNameLst>
                                      </p:cBhvr>
                                      <p:to>
                                        <p:strVal val="true"/>
                                      </p:to>
                                    </p:set>
                                  </p:childTnLst>
                                </p:cTn>
                              </p:par>
                              <p:par>
                                <p:cTn id="113" presetID="53" presetClass="entr" presetSubtype="16" fill="hold" grpId="0" nodeType="withEffect">
                                  <p:stCondLst>
                                    <p:cond delay="2050"/>
                                  </p:stCondLst>
                                  <p:childTnLst>
                                    <p:set>
                                      <p:cBhvr>
                                        <p:cTn id="114" dur="1" fill="hold">
                                          <p:stCondLst>
                                            <p:cond delay="0"/>
                                          </p:stCondLst>
                                        </p:cTn>
                                        <p:tgtEl>
                                          <p:spTgt spid="68"/>
                                        </p:tgtEl>
                                        <p:attrNameLst>
                                          <p:attrName>style.visibility</p:attrName>
                                        </p:attrNameLst>
                                      </p:cBhvr>
                                      <p:to>
                                        <p:strVal val="visible"/>
                                      </p:to>
                                    </p:set>
                                    <p:anim calcmode="lin" valueType="num">
                                      <p:cBhvr>
                                        <p:cTn id="115" dur="300" fill="hold"/>
                                        <p:tgtEl>
                                          <p:spTgt spid="68"/>
                                        </p:tgtEl>
                                        <p:attrNameLst>
                                          <p:attrName>ppt_w</p:attrName>
                                        </p:attrNameLst>
                                      </p:cBhvr>
                                      <p:tavLst>
                                        <p:tav tm="0">
                                          <p:val>
                                            <p:fltVal val="0"/>
                                          </p:val>
                                        </p:tav>
                                        <p:tav tm="100000">
                                          <p:val>
                                            <p:strVal val="#ppt_w"/>
                                          </p:val>
                                        </p:tav>
                                      </p:tavLst>
                                    </p:anim>
                                    <p:anim calcmode="lin" valueType="num">
                                      <p:cBhvr>
                                        <p:cTn id="116" dur="300" fill="hold"/>
                                        <p:tgtEl>
                                          <p:spTgt spid="68"/>
                                        </p:tgtEl>
                                        <p:attrNameLst>
                                          <p:attrName>ppt_h</p:attrName>
                                        </p:attrNameLst>
                                      </p:cBhvr>
                                      <p:tavLst>
                                        <p:tav tm="0">
                                          <p:val>
                                            <p:fltVal val="0"/>
                                          </p:val>
                                        </p:tav>
                                        <p:tav tm="100000">
                                          <p:val>
                                            <p:strVal val="#ppt_h"/>
                                          </p:val>
                                        </p:tav>
                                      </p:tavLst>
                                    </p:anim>
                                    <p:animEffect transition="in" filter="fade">
                                      <p:cBhvr>
                                        <p:cTn id="117" dur="300"/>
                                        <p:tgtEl>
                                          <p:spTgt spid="68"/>
                                        </p:tgtEl>
                                      </p:cBhvr>
                                    </p:animEffect>
                                  </p:childTnLst>
                                </p:cTn>
                              </p:par>
                              <p:par>
                                <p:cTn id="118" presetID="19" presetClass="emph" presetSubtype="0" fill="hold" grpId="1" nodeType="withEffect">
                                  <p:stCondLst>
                                    <p:cond delay="2350"/>
                                  </p:stCondLst>
                                  <p:childTnLst>
                                    <p:animClr clrSpc="rgb" dir="cw">
                                      <p:cBhvr override="childStyle">
                                        <p:cTn id="119" dur="200" fill="hold"/>
                                        <p:tgtEl>
                                          <p:spTgt spid="68"/>
                                        </p:tgtEl>
                                        <p:attrNameLst>
                                          <p:attrName>style.color</p:attrName>
                                        </p:attrNameLst>
                                      </p:cBhvr>
                                      <p:to>
                                        <a:schemeClr val="accent1"/>
                                      </p:to>
                                    </p:animClr>
                                    <p:animClr clrSpc="rgb" dir="cw">
                                      <p:cBhvr>
                                        <p:cTn id="120" dur="200" fill="hold"/>
                                        <p:tgtEl>
                                          <p:spTgt spid="68"/>
                                        </p:tgtEl>
                                        <p:attrNameLst>
                                          <p:attrName>fillcolor</p:attrName>
                                        </p:attrNameLst>
                                      </p:cBhvr>
                                      <p:to>
                                        <a:schemeClr val="accent1"/>
                                      </p:to>
                                    </p:animClr>
                                    <p:set>
                                      <p:cBhvr>
                                        <p:cTn id="121" dur="200" fill="hold"/>
                                        <p:tgtEl>
                                          <p:spTgt spid="68"/>
                                        </p:tgtEl>
                                        <p:attrNameLst>
                                          <p:attrName>fill.type</p:attrName>
                                        </p:attrNameLst>
                                      </p:cBhvr>
                                      <p:to>
                                        <p:strVal val="solid"/>
                                      </p:to>
                                    </p:set>
                                    <p:set>
                                      <p:cBhvr>
                                        <p:cTn id="122" dur="2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animBg="1"/>
      <p:bldP spid="72" grpId="1" animBg="1"/>
      <p:bldP spid="73" grpId="0" animBg="1"/>
      <p:bldP spid="73" grpId="1" animBg="1"/>
      <p:bldP spid="75" grpId="0" animBg="1"/>
      <p:bldP spid="75" grpId="1" animBg="1"/>
      <p:bldP spid="51" grpId="0" animBg="1"/>
      <p:bldP spid="51" grpId="1" animBg="1"/>
      <p:bldP spid="53" grpId="0" animBg="1"/>
      <p:bldP spid="53" grpId="1" animBg="1"/>
      <p:bldP spid="58" grpId="0" animBg="1"/>
      <p:bldP spid="58" grpId="1" animBg="1"/>
      <p:bldP spid="59" grpId="0" animBg="1"/>
      <p:bldP spid="59" grpId="1" animBg="1"/>
      <p:bldP spid="60" grpId="0" animBg="1"/>
      <p:bldP spid="60" grpId="1" animBg="1"/>
      <p:bldP spid="63" grpId="0" animBg="1"/>
      <p:bldP spid="63" grpId="1" animBg="1"/>
      <p:bldP spid="65" grpId="0" animBg="1"/>
      <p:bldP spid="65" grpId="1" animBg="1"/>
      <p:bldP spid="66" grpId="0" animBg="1"/>
      <p:bldP spid="66" grpId="1" animBg="1"/>
      <p:bldP spid="67" grpId="0" animBg="1"/>
      <p:bldP spid="67" grpId="1" animBg="1"/>
      <p:bldP spid="68" grpId="0" animBg="1"/>
      <p:bldP spid="6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418183" y="6443503"/>
            <a:ext cx="501475" cy="122168"/>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4</a:t>
            </a:fld>
            <a:endParaRPr lang="en-US" dirty="0">
              <a:solidFill>
                <a:srgbClr val="505050"/>
              </a:solidFill>
            </a:endParaRPr>
          </a:p>
        </p:txBody>
      </p:sp>
      <p:grpSp>
        <p:nvGrpSpPr>
          <p:cNvPr id="3" name="Group 2"/>
          <p:cNvGrpSpPr/>
          <p:nvPr/>
        </p:nvGrpSpPr>
        <p:grpSpPr>
          <a:xfrm>
            <a:off x="-1" y="1011865"/>
            <a:ext cx="3546380" cy="896192"/>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68857">
              <a:noAutofit/>
            </a:bodyPr>
            <a:lstStyle/>
            <a:p>
              <a:r>
                <a:rPr lang="zh-CN" altLang="en-US" sz="2548" dirty="0">
                  <a:gradFill>
                    <a:gsLst>
                      <a:gs pos="0">
                        <a:srgbClr val="EFEFEF"/>
                      </a:gs>
                      <a:gs pos="100000">
                        <a:srgbClr val="EFEFEF"/>
                      </a:gs>
                    </a:gsLst>
                    <a:lin ang="5400000" scaled="0"/>
                  </a:gradFill>
                  <a:latin typeface="Segoe UI Light"/>
                </a:rPr>
                <a:t>企业</a:t>
              </a:r>
              <a:endParaRPr lang="en-US" altLang="zh-CN" sz="2548" dirty="0">
                <a:gradFill>
                  <a:gsLst>
                    <a:gs pos="0">
                      <a:srgbClr val="EFEFEF"/>
                    </a:gs>
                    <a:gs pos="100000">
                      <a:srgbClr val="EFEFEF"/>
                    </a:gs>
                  </a:gsLst>
                  <a:lin ang="5400000" scaled="0"/>
                </a:gradFill>
                <a:latin typeface="Segoe UI Light"/>
              </a:endParaRPr>
            </a:p>
            <a:p>
              <a:r>
                <a:rPr lang="zh-CN" altLang="en-US" sz="2548" dirty="0">
                  <a:gradFill>
                    <a:gsLst>
                      <a:gs pos="0">
                        <a:srgbClr val="EFEFEF"/>
                      </a:gs>
                      <a:gs pos="100000">
                        <a:srgbClr val="EFEFEF"/>
                      </a:gs>
                    </a:gsLst>
                    <a:lin ang="5400000" scaled="0"/>
                  </a:gradFill>
                  <a:latin typeface="Segoe UI Light"/>
                </a:rPr>
                <a:t>需求</a:t>
              </a:r>
              <a:endParaRPr lang="en-US" sz="2548"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endParaRPr lang="en-US" sz="3136">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1" y="4647806"/>
            <a:ext cx="3546380" cy="896192"/>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68857">
              <a:noAutofit/>
            </a:bodyPr>
            <a:lstStyle/>
            <a:p>
              <a:r>
                <a:rPr lang="en-US" sz="2548" dirty="0">
                  <a:gradFill>
                    <a:gsLst>
                      <a:gs pos="0">
                        <a:srgbClr val="EFEFEF"/>
                      </a:gs>
                      <a:gs pos="100000">
                        <a:srgbClr val="EFEFEF"/>
                      </a:gs>
                    </a:gsLst>
                    <a:lin ang="5400000" scaled="0"/>
                  </a:gradFill>
                  <a:latin typeface="Segoe UI Light"/>
                </a:rPr>
                <a:t>Windows Azure</a:t>
              </a:r>
              <a:br>
                <a:rPr lang="en-US" sz="2548" dirty="0">
                  <a:gradFill>
                    <a:gsLst>
                      <a:gs pos="0">
                        <a:srgbClr val="EFEFEF"/>
                      </a:gs>
                      <a:gs pos="100000">
                        <a:srgbClr val="EFEFEF"/>
                      </a:gs>
                    </a:gsLst>
                    <a:lin ang="5400000" scaled="0"/>
                  </a:gradFill>
                  <a:latin typeface="Segoe UI Light"/>
                </a:rPr>
              </a:br>
              <a:r>
                <a:rPr lang="zh-CN" altLang="en-US" sz="2548" dirty="0">
                  <a:gradFill>
                    <a:gsLst>
                      <a:gs pos="0">
                        <a:srgbClr val="EFEFEF"/>
                      </a:gs>
                      <a:gs pos="100000">
                        <a:srgbClr val="EFEFEF"/>
                      </a:gs>
                    </a:gsLst>
                    <a:lin ang="5400000" scaled="0"/>
                  </a:gradFill>
                  <a:latin typeface="Segoe UI Light"/>
                </a:rPr>
                <a:t>核心功能</a:t>
              </a:r>
              <a:endParaRPr lang="en-US" sz="2548"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endParaRPr lang="en-US" sz="3136">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678119" y="1011791"/>
            <a:ext cx="2640342" cy="4532207"/>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2598955" rIns="0" bIns="46618" numCol="1" rtlCol="0" anchor="t" anchorCtr="0" compatLnSpc="1">
            <a:prstTxWarp prst="textNoShape">
              <a:avLst/>
            </a:prstTxWarp>
          </a:bodyPr>
          <a:lstStyle/>
          <a:p>
            <a:pPr algn="ctr" defTabSz="932063"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97058" y="1227709"/>
            <a:ext cx="1316204" cy="4125252"/>
            <a:chOff x="13520982" y="1251246"/>
            <a:chExt cx="1342946" cy="4209067"/>
          </a:xfrm>
        </p:grpSpPr>
        <p:sp>
          <p:nvSpPr>
            <p:cNvPr id="36" name="Rectangle 35"/>
            <p:cNvSpPr/>
            <p:nvPr/>
          </p:nvSpPr>
          <p:spPr>
            <a:xfrm>
              <a:off x="13693078" y="1251246"/>
              <a:ext cx="1009476" cy="586582"/>
            </a:xfrm>
            <a:prstGeom prst="rect">
              <a:avLst/>
            </a:prstGeom>
          </p:spPr>
          <p:txBody>
            <a:bodyPr wrap="none">
              <a:spAutoFit/>
            </a:bodyPr>
            <a:lstStyle/>
            <a:p>
              <a:pPr algn="ctr" defTabSz="932063" fontAlgn="base">
                <a:spcBef>
                  <a:spcPct val="0"/>
                </a:spcBef>
                <a:spcAft>
                  <a:spcPct val="0"/>
                </a:spcAft>
              </a:pPr>
              <a:r>
                <a:rPr lang="zh-CN" altLang="en-US" sz="3136" dirty="0">
                  <a:gradFill>
                    <a:gsLst>
                      <a:gs pos="0">
                        <a:srgbClr val="FFFFFF"/>
                      </a:gs>
                      <a:gs pos="100000">
                        <a:srgbClr val="FFFFFF"/>
                      </a:gs>
                    </a:gsLst>
                    <a:lin ang="5400000" scaled="0"/>
                  </a:gradFill>
                  <a:latin typeface="Segoe UI Light"/>
                </a:rPr>
                <a:t>安全</a:t>
              </a:r>
              <a:endParaRPr lang="en-US" sz="3136" dirty="0">
                <a:gradFill>
                  <a:gsLst>
                    <a:gs pos="0">
                      <a:srgbClr val="FFFFFF"/>
                    </a:gs>
                    <a:gs pos="100000">
                      <a:srgbClr val="FFFFFF"/>
                    </a:gs>
                  </a:gsLst>
                  <a:lin ang="5400000" scaled="0"/>
                </a:gradFill>
                <a:latin typeface="Segoe UI Light"/>
              </a:endParaRPr>
            </a:p>
          </p:txBody>
        </p:sp>
        <p:sp>
          <p:nvSpPr>
            <p:cNvPr id="37" name="Rectangle 36"/>
            <p:cNvSpPr/>
            <p:nvPr/>
          </p:nvSpPr>
          <p:spPr>
            <a:xfrm>
              <a:off x="13834764" y="4996791"/>
              <a:ext cx="803394" cy="463522"/>
            </a:xfrm>
            <a:prstGeom prst="rect">
              <a:avLst/>
            </a:prstGeom>
          </p:spPr>
          <p:txBody>
            <a:bodyPr wrap="none">
              <a:spAutoFit/>
            </a:bodyPr>
            <a:lstStyle/>
            <a:p>
              <a:pPr algn="ctr" defTabSz="932063" fontAlgn="base">
                <a:spcBef>
                  <a:spcPct val="0"/>
                </a:spcBef>
                <a:spcAft>
                  <a:spcPct val="0"/>
                </a:spcAft>
              </a:pPr>
              <a:r>
                <a:rPr lang="zh-CN" altLang="en-US" sz="2352" dirty="0">
                  <a:gradFill>
                    <a:gsLst>
                      <a:gs pos="0">
                        <a:srgbClr val="FFFFFF"/>
                      </a:gs>
                      <a:gs pos="100000">
                        <a:srgbClr val="FFFFFF"/>
                      </a:gs>
                    </a:gsLst>
                    <a:lin ang="5400000" scaled="0"/>
                  </a:gradFill>
                  <a:latin typeface="Segoe UI Light"/>
                </a:rPr>
                <a:t>可信</a:t>
              </a:r>
              <a:endParaRPr lang="en-US" sz="2352" dirty="0">
                <a:gradFill>
                  <a:gsLst>
                    <a:gs pos="0">
                      <a:srgbClr val="FFFFFF"/>
                    </a:gs>
                    <a:gs pos="100000">
                      <a:srgbClr val="FFFFFF"/>
                    </a:gs>
                  </a:gsLst>
                  <a:lin ang="5400000" scaled="0"/>
                </a:gradFill>
                <a:latin typeface="Segoe UI Light"/>
              </a:endParaRP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endParaRPr lang="en-US" sz="1960">
                <a:solidFill>
                  <a:srgbClr val="505050"/>
                </a:solidFill>
              </a:endParaRPr>
            </a:p>
          </p:txBody>
        </p:sp>
      </p:grpSp>
      <p:sp>
        <p:nvSpPr>
          <p:cNvPr id="10" name="Rectangle 9"/>
          <p:cNvSpPr/>
          <p:nvPr/>
        </p:nvSpPr>
        <p:spPr bwMode="auto">
          <a:xfrm>
            <a:off x="3700015" y="5543997"/>
            <a:ext cx="8488810" cy="131262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71"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sp>
        <p:nvSpPr>
          <p:cNvPr id="12" name="TextBox 11"/>
          <p:cNvSpPr txBox="1"/>
          <p:nvPr/>
        </p:nvSpPr>
        <p:spPr>
          <a:xfrm>
            <a:off x="6467827" y="4406726"/>
            <a:ext cx="5205612" cy="1205787"/>
          </a:xfrm>
          <a:prstGeom prst="rect">
            <a:avLst/>
          </a:prstGeom>
          <a:noFill/>
        </p:spPr>
        <p:txBody>
          <a:bodyPr wrap="square" lIns="179238" tIns="0" rIns="179238" bIns="143391" rtlCol="0">
            <a:spAutoFit/>
          </a:bodyPr>
          <a:lstStyle/>
          <a:p>
            <a:pPr>
              <a:lnSpc>
                <a:spcPct val="90000"/>
              </a:lnSpc>
              <a:spcAft>
                <a:spcPts val="588"/>
              </a:spcAft>
            </a:pPr>
            <a:r>
              <a:rPr lang="zh-CN" altLang="en-US" sz="1568" dirty="0">
                <a:gradFill>
                  <a:gsLst>
                    <a:gs pos="0">
                      <a:srgbClr val="505050">
                        <a:lumMod val="50000"/>
                      </a:srgbClr>
                    </a:gs>
                    <a:gs pos="100000">
                      <a:srgbClr val="505050">
                        <a:lumMod val="50000"/>
                      </a:srgbClr>
                    </a:gs>
                  </a:gsLst>
                  <a:lin ang="5400000" scaled="1"/>
                </a:gradFill>
              </a:rPr>
              <a:t>今天，我们管理着</a:t>
            </a:r>
            <a:r>
              <a:rPr lang="en-US" altLang="zh-CN" sz="1568" dirty="0">
                <a:gradFill>
                  <a:gsLst>
                    <a:gs pos="0">
                      <a:srgbClr val="505050">
                        <a:lumMod val="50000"/>
                      </a:srgbClr>
                    </a:gs>
                    <a:gs pos="100000">
                      <a:srgbClr val="505050">
                        <a:lumMod val="50000"/>
                      </a:srgbClr>
                    </a:gs>
                  </a:gsLst>
                  <a:lin ang="5400000" scaled="1"/>
                </a:gradFill>
              </a:rPr>
              <a:t>200+</a:t>
            </a:r>
            <a:r>
              <a:rPr lang="zh-CN" altLang="en-US" sz="1568" dirty="0">
                <a:gradFill>
                  <a:gsLst>
                    <a:gs pos="0">
                      <a:srgbClr val="505050">
                        <a:lumMod val="50000"/>
                      </a:srgbClr>
                    </a:gs>
                    <a:gs pos="100000">
                      <a:srgbClr val="505050">
                        <a:lumMod val="50000"/>
                      </a:srgbClr>
                    </a:gs>
                  </a:gsLst>
                  <a:lin ang="5400000" scaled="1"/>
                </a:gradFill>
              </a:rPr>
              <a:t>全球服务，</a:t>
            </a:r>
            <a:r>
              <a:rPr lang="en-US" altLang="zh-CN" sz="1568" dirty="0">
                <a:gradFill>
                  <a:gsLst>
                    <a:gs pos="0">
                      <a:srgbClr val="505050">
                        <a:lumMod val="50000"/>
                      </a:srgbClr>
                    </a:gs>
                    <a:gs pos="100000">
                      <a:srgbClr val="505050">
                        <a:lumMod val="50000"/>
                      </a:srgbClr>
                    </a:gs>
                  </a:gsLst>
                  <a:lin ang="5400000" scaled="1"/>
                </a:gradFill>
              </a:rPr>
              <a:t>24*7</a:t>
            </a:r>
            <a:r>
              <a:rPr lang="zh-CN" altLang="en-US" sz="1568" dirty="0">
                <a:gradFill>
                  <a:gsLst>
                    <a:gs pos="0">
                      <a:srgbClr val="505050">
                        <a:lumMod val="50000"/>
                      </a:srgbClr>
                    </a:gs>
                    <a:gs pos="100000">
                      <a:srgbClr val="505050">
                        <a:lumMod val="50000"/>
                      </a:srgbClr>
                    </a:gs>
                  </a:gsLst>
                  <a:lin ang="5400000" scaled="1"/>
                </a:gradFill>
              </a:rPr>
              <a:t>全天候运行</a:t>
            </a:r>
            <a:endParaRPr lang="en-US" sz="1568" dirty="0">
              <a:gradFill>
                <a:gsLst>
                  <a:gs pos="0">
                    <a:srgbClr val="505050">
                      <a:lumMod val="50000"/>
                    </a:srgbClr>
                  </a:gs>
                  <a:gs pos="100000">
                    <a:srgbClr val="505050">
                      <a:lumMod val="50000"/>
                    </a:srgbClr>
                  </a:gs>
                </a:gsLst>
                <a:lin ang="5400000" scaled="1"/>
              </a:gradFill>
            </a:endParaRPr>
          </a:p>
          <a:p>
            <a:pPr marL="112021" indent="-112021">
              <a:lnSpc>
                <a:spcPct val="90000"/>
              </a:lnSpc>
              <a:spcAft>
                <a:spcPts val="294"/>
              </a:spcAft>
              <a:buFont typeface="Arial" pitchFamily="34" charset="0"/>
              <a:buChar char="•"/>
            </a:pPr>
            <a:r>
              <a:rPr lang="en-US" sz="1176" dirty="0">
                <a:gradFill>
                  <a:gsLst>
                    <a:gs pos="0">
                      <a:srgbClr val="505050">
                        <a:lumMod val="50000"/>
                      </a:srgbClr>
                    </a:gs>
                    <a:gs pos="100000">
                      <a:srgbClr val="505050">
                        <a:lumMod val="50000"/>
                      </a:srgbClr>
                    </a:gs>
                  </a:gsLst>
                  <a:lin ang="5400000" scaled="1"/>
                </a:gradFill>
              </a:rPr>
              <a:t>Windows Live</a:t>
            </a:r>
            <a:r>
              <a:rPr lang="zh-CN" altLang="en-US" sz="1176" dirty="0">
                <a:gradFill>
                  <a:gsLst>
                    <a:gs pos="0">
                      <a:srgbClr val="505050">
                        <a:lumMod val="50000"/>
                      </a:srgbClr>
                    </a:gs>
                    <a:gs pos="100000">
                      <a:srgbClr val="505050">
                        <a:lumMod val="50000"/>
                      </a:srgbClr>
                    </a:gs>
                  </a:gsLst>
                  <a:lin ang="5400000" scaled="1"/>
                </a:gradFill>
              </a:rPr>
              <a:t>与</a:t>
            </a:r>
            <a:r>
              <a:rPr lang="en-US" sz="1176" dirty="0">
                <a:gradFill>
                  <a:gsLst>
                    <a:gs pos="0">
                      <a:srgbClr val="505050">
                        <a:lumMod val="50000"/>
                      </a:srgbClr>
                    </a:gs>
                    <a:gs pos="100000">
                      <a:srgbClr val="505050">
                        <a:lumMod val="50000"/>
                      </a:srgbClr>
                    </a:gs>
                  </a:gsLst>
                  <a:lin ang="5400000" scaled="1"/>
                </a:gradFill>
              </a:rPr>
              <a:t>MSN</a:t>
            </a:r>
            <a:r>
              <a:rPr lang="zh-CN" altLang="en-US" sz="1176" dirty="0">
                <a:gradFill>
                  <a:gsLst>
                    <a:gs pos="0">
                      <a:srgbClr val="505050">
                        <a:lumMod val="50000"/>
                      </a:srgbClr>
                    </a:gs>
                    <a:gs pos="100000">
                      <a:srgbClr val="505050">
                        <a:lumMod val="50000"/>
                      </a:srgbClr>
                    </a:gs>
                  </a:gsLst>
                  <a:lin ang="5400000" scaled="1"/>
                </a:gradFill>
              </a:rPr>
              <a:t>每月有</a:t>
            </a:r>
            <a:r>
              <a:rPr lang="en-US" altLang="zh-CN" sz="1176" dirty="0">
                <a:gradFill>
                  <a:gsLst>
                    <a:gs pos="0">
                      <a:srgbClr val="505050">
                        <a:lumMod val="50000"/>
                      </a:srgbClr>
                    </a:gs>
                    <a:gs pos="100000">
                      <a:srgbClr val="505050">
                        <a:lumMod val="50000"/>
                      </a:srgbClr>
                    </a:gs>
                  </a:gsLst>
                  <a:lin ang="5400000" scaled="1"/>
                </a:gradFill>
              </a:rPr>
              <a:t>6</a:t>
            </a:r>
            <a:r>
              <a:rPr lang="zh-CN" altLang="en-US" sz="1176" dirty="0">
                <a:gradFill>
                  <a:gsLst>
                    <a:gs pos="0">
                      <a:srgbClr val="505050">
                        <a:lumMod val="50000"/>
                      </a:srgbClr>
                    </a:gs>
                    <a:gs pos="100000">
                      <a:srgbClr val="505050">
                        <a:lumMod val="50000"/>
                      </a:srgbClr>
                    </a:gs>
                  </a:gsLst>
                  <a:lin ang="5400000" scaled="1"/>
                </a:gradFill>
              </a:rPr>
              <a:t>亿唯一用户</a:t>
            </a:r>
            <a:endParaRPr lang="en-US" sz="1176" dirty="0">
              <a:gradFill>
                <a:gsLst>
                  <a:gs pos="0">
                    <a:srgbClr val="505050">
                      <a:lumMod val="50000"/>
                    </a:srgbClr>
                  </a:gs>
                  <a:gs pos="100000">
                    <a:srgbClr val="505050">
                      <a:lumMod val="50000"/>
                    </a:srgbClr>
                  </a:gs>
                </a:gsLst>
                <a:lin ang="5400000" scaled="1"/>
              </a:gradFill>
            </a:endParaRPr>
          </a:p>
          <a:p>
            <a:pPr marL="112021" indent="-112021">
              <a:lnSpc>
                <a:spcPct val="90000"/>
              </a:lnSpc>
              <a:spcAft>
                <a:spcPts val="294"/>
              </a:spcAft>
              <a:buFont typeface="Arial" pitchFamily="34" charset="0"/>
              <a:buChar char="•"/>
            </a:pPr>
            <a:r>
              <a:rPr lang="zh-CN" altLang="en-US" sz="1176" dirty="0">
                <a:gradFill>
                  <a:gsLst>
                    <a:gs pos="0">
                      <a:srgbClr val="505050">
                        <a:lumMod val="50000"/>
                      </a:srgbClr>
                    </a:gs>
                    <a:gs pos="100000">
                      <a:srgbClr val="505050">
                        <a:lumMod val="50000"/>
                      </a:srgbClr>
                    </a:gs>
                  </a:gsLst>
                  <a:lin ang="5400000" scaled="1"/>
                </a:gradFill>
              </a:rPr>
              <a:t>每月通过</a:t>
            </a:r>
            <a:r>
              <a:rPr lang="en-US" sz="1176" dirty="0">
                <a:gradFill>
                  <a:gsLst>
                    <a:gs pos="0">
                      <a:srgbClr val="505050">
                        <a:lumMod val="50000"/>
                      </a:srgbClr>
                    </a:gs>
                    <a:gs pos="100000">
                      <a:srgbClr val="505050">
                        <a:lumMod val="50000"/>
                      </a:srgbClr>
                    </a:gs>
                  </a:gsLst>
                  <a:lin ang="5400000" scaled="1"/>
                </a:gradFill>
              </a:rPr>
              <a:t>Windows Update</a:t>
            </a:r>
            <a:r>
              <a:rPr lang="zh-CN" altLang="en-US" sz="1176" dirty="0">
                <a:gradFill>
                  <a:gsLst>
                    <a:gs pos="0">
                      <a:srgbClr val="505050">
                        <a:lumMod val="50000"/>
                      </a:srgbClr>
                    </a:gs>
                    <a:gs pos="100000">
                      <a:srgbClr val="505050">
                        <a:lumMod val="50000"/>
                      </a:srgbClr>
                    </a:gs>
                  </a:gsLst>
                  <a:lin ang="5400000" scaled="1"/>
                </a:gradFill>
              </a:rPr>
              <a:t>推送超过</a:t>
            </a:r>
            <a:r>
              <a:rPr lang="en-US" altLang="zh-CN" sz="1176" dirty="0">
                <a:gradFill>
                  <a:gsLst>
                    <a:gs pos="0">
                      <a:srgbClr val="505050">
                        <a:lumMod val="50000"/>
                      </a:srgbClr>
                    </a:gs>
                    <a:gs pos="100000">
                      <a:srgbClr val="505050">
                        <a:lumMod val="50000"/>
                      </a:srgbClr>
                    </a:gs>
                  </a:gsLst>
                  <a:lin ang="5400000" scaled="1"/>
                </a:gradFill>
              </a:rPr>
              <a:t>1</a:t>
            </a:r>
            <a:r>
              <a:rPr lang="en-US" sz="1176" dirty="0">
                <a:gradFill>
                  <a:gsLst>
                    <a:gs pos="0">
                      <a:srgbClr val="505050">
                        <a:lumMod val="50000"/>
                      </a:srgbClr>
                    </a:gs>
                    <a:gs pos="100000">
                      <a:srgbClr val="505050">
                        <a:lumMod val="50000"/>
                      </a:srgbClr>
                    </a:gs>
                  </a:gsLst>
                  <a:lin ang="5400000" scaled="1"/>
                </a:gradFill>
              </a:rPr>
              <a:t>PB</a:t>
            </a:r>
            <a:r>
              <a:rPr lang="zh-CN" altLang="en-US" sz="1176" dirty="0">
                <a:gradFill>
                  <a:gsLst>
                    <a:gs pos="0">
                      <a:srgbClr val="505050">
                        <a:lumMod val="50000"/>
                      </a:srgbClr>
                    </a:gs>
                    <a:gs pos="100000">
                      <a:srgbClr val="505050">
                        <a:lumMod val="50000"/>
                      </a:srgbClr>
                    </a:gs>
                  </a:gsLst>
                  <a:lin ang="5400000" scaled="1"/>
                </a:gradFill>
              </a:rPr>
              <a:t>的更新</a:t>
            </a:r>
            <a:endParaRPr lang="en-US" sz="1176" dirty="0">
              <a:gradFill>
                <a:gsLst>
                  <a:gs pos="0">
                    <a:srgbClr val="505050">
                      <a:lumMod val="50000"/>
                    </a:srgbClr>
                  </a:gs>
                  <a:gs pos="100000">
                    <a:srgbClr val="505050">
                      <a:lumMod val="50000"/>
                    </a:srgbClr>
                  </a:gs>
                </a:gsLst>
                <a:lin ang="5400000" scaled="1"/>
              </a:gradFill>
            </a:endParaRPr>
          </a:p>
          <a:p>
            <a:pPr marL="112021" indent="-112021">
              <a:lnSpc>
                <a:spcPct val="90000"/>
              </a:lnSpc>
              <a:spcAft>
                <a:spcPts val="294"/>
              </a:spcAft>
              <a:buFont typeface="Arial" pitchFamily="34" charset="0"/>
              <a:buChar char="•"/>
            </a:pPr>
            <a:r>
              <a:rPr lang="zh-CN" altLang="en-US" sz="1176" dirty="0">
                <a:gradFill>
                  <a:gsLst>
                    <a:gs pos="0">
                      <a:srgbClr val="505050">
                        <a:lumMod val="50000"/>
                      </a:srgbClr>
                    </a:gs>
                    <a:gs pos="100000">
                      <a:srgbClr val="505050">
                        <a:lumMod val="50000"/>
                      </a:srgbClr>
                    </a:gs>
                  </a:gsLst>
                  <a:lin ang="5400000" scaled="1"/>
                </a:gradFill>
              </a:rPr>
              <a:t>每年</a:t>
            </a:r>
            <a:r>
              <a:rPr lang="en-US" sz="1176" dirty="0">
                <a:gradFill>
                  <a:gsLst>
                    <a:gs pos="0">
                      <a:srgbClr val="505050">
                        <a:lumMod val="50000"/>
                      </a:srgbClr>
                    </a:gs>
                    <a:gs pos="100000">
                      <a:srgbClr val="505050">
                        <a:lumMod val="50000"/>
                      </a:srgbClr>
                    </a:gs>
                  </a:gsLst>
                  <a:lin ang="5400000" scaled="1"/>
                </a:gradFill>
              </a:rPr>
              <a:t>LiveMeeting</a:t>
            </a:r>
            <a:r>
              <a:rPr lang="zh-CN" altLang="en-US" sz="1176" dirty="0">
                <a:gradFill>
                  <a:gsLst>
                    <a:gs pos="0">
                      <a:srgbClr val="505050">
                        <a:lumMod val="50000"/>
                      </a:srgbClr>
                    </a:gs>
                    <a:gs pos="100000">
                      <a:srgbClr val="505050">
                        <a:lumMod val="50000"/>
                      </a:srgbClr>
                    </a:gs>
                  </a:gsLst>
                  <a:lin ang="5400000" scaled="1"/>
                </a:gradFill>
              </a:rPr>
              <a:t>会议超过</a:t>
            </a:r>
            <a:r>
              <a:rPr lang="en-US" altLang="zh-CN" sz="1176" dirty="0">
                <a:gradFill>
                  <a:gsLst>
                    <a:gs pos="0">
                      <a:srgbClr val="505050">
                        <a:lumMod val="50000"/>
                      </a:srgbClr>
                    </a:gs>
                    <a:gs pos="100000">
                      <a:srgbClr val="505050">
                        <a:lumMod val="50000"/>
                      </a:srgbClr>
                    </a:gs>
                  </a:gsLst>
                  <a:lin ang="5400000" scaled="1"/>
                </a:gradFill>
              </a:rPr>
              <a:t>500</a:t>
            </a:r>
            <a:r>
              <a:rPr lang="zh-CN" altLang="en-US" sz="1176" dirty="0">
                <a:gradFill>
                  <a:gsLst>
                    <a:gs pos="0">
                      <a:srgbClr val="505050">
                        <a:lumMod val="50000"/>
                      </a:srgbClr>
                    </a:gs>
                    <a:gs pos="100000">
                      <a:srgbClr val="505050">
                        <a:lumMod val="50000"/>
                      </a:srgbClr>
                    </a:gs>
                  </a:gsLst>
                  <a:lin ang="5400000" scaled="1"/>
                </a:gradFill>
              </a:rPr>
              <a:t>万分钟</a:t>
            </a:r>
            <a:endParaRPr lang="en-US" sz="1176" dirty="0">
              <a:gradFill>
                <a:gsLst>
                  <a:gs pos="0">
                    <a:srgbClr val="505050">
                      <a:lumMod val="50000"/>
                    </a:srgbClr>
                  </a:gs>
                  <a:gs pos="100000">
                    <a:srgbClr val="505050">
                      <a:lumMod val="50000"/>
                    </a:srgbClr>
                  </a:gs>
                </a:gsLst>
                <a:lin ang="5400000" scaled="1"/>
              </a:gradFill>
            </a:endParaRPr>
          </a:p>
          <a:p>
            <a:pPr marL="112021" indent="-112021">
              <a:lnSpc>
                <a:spcPct val="90000"/>
              </a:lnSpc>
              <a:spcAft>
                <a:spcPts val="294"/>
              </a:spcAft>
              <a:buFont typeface="Arial" pitchFamily="34" charset="0"/>
              <a:buChar char="•"/>
            </a:pPr>
            <a:r>
              <a:rPr lang="zh-CN" altLang="en-US" sz="1176" dirty="0">
                <a:gradFill>
                  <a:gsLst>
                    <a:gs pos="0">
                      <a:srgbClr val="505050">
                        <a:lumMod val="50000"/>
                      </a:srgbClr>
                    </a:gs>
                    <a:gs pos="100000">
                      <a:srgbClr val="505050">
                        <a:lumMod val="50000"/>
                      </a:srgbClr>
                    </a:gs>
                  </a:gsLst>
                  <a:lin ang="5400000" scaled="1"/>
                </a:gradFill>
              </a:rPr>
              <a:t>通过</a:t>
            </a:r>
            <a:r>
              <a:rPr lang="en-US" sz="1176" dirty="0">
                <a:gradFill>
                  <a:gsLst>
                    <a:gs pos="0">
                      <a:srgbClr val="505050">
                        <a:lumMod val="50000"/>
                      </a:srgbClr>
                    </a:gs>
                    <a:gs pos="100000">
                      <a:srgbClr val="505050">
                        <a:lumMod val="50000"/>
                      </a:srgbClr>
                    </a:gs>
                  </a:gsLst>
                  <a:lin ang="5400000" scaled="1"/>
                </a:gradFill>
              </a:rPr>
              <a:t>Windows Azure AD</a:t>
            </a:r>
            <a:r>
              <a:rPr lang="zh-CN" altLang="en-US" sz="1176" dirty="0">
                <a:gradFill>
                  <a:gsLst>
                    <a:gs pos="0">
                      <a:srgbClr val="505050">
                        <a:lumMod val="50000"/>
                      </a:srgbClr>
                    </a:gs>
                    <a:gs pos="100000">
                      <a:srgbClr val="505050">
                        <a:lumMod val="50000"/>
                      </a:srgbClr>
                    </a:gs>
                  </a:gsLst>
                  <a:lin ang="5400000" scaled="1"/>
                </a:gradFill>
              </a:rPr>
              <a:t>完成超过</a:t>
            </a:r>
            <a:r>
              <a:rPr lang="en-US" altLang="zh-CN" sz="1176" dirty="0">
                <a:gradFill>
                  <a:gsLst>
                    <a:gs pos="0">
                      <a:srgbClr val="505050">
                        <a:lumMod val="50000"/>
                      </a:srgbClr>
                    </a:gs>
                    <a:gs pos="100000">
                      <a:srgbClr val="505050">
                        <a:lumMod val="50000"/>
                      </a:srgbClr>
                    </a:gs>
                  </a:gsLst>
                  <a:lin ang="5400000" scaled="1"/>
                </a:gradFill>
              </a:rPr>
              <a:t>2000</a:t>
            </a:r>
            <a:r>
              <a:rPr lang="zh-CN" altLang="en-US" sz="1176" dirty="0">
                <a:gradFill>
                  <a:gsLst>
                    <a:gs pos="0">
                      <a:srgbClr val="505050">
                        <a:lumMod val="50000"/>
                      </a:srgbClr>
                    </a:gs>
                    <a:gs pos="100000">
                      <a:srgbClr val="505050">
                        <a:lumMod val="50000"/>
                      </a:srgbClr>
                    </a:gs>
                  </a:gsLst>
                  <a:lin ang="5400000" scaled="1"/>
                </a:gradFill>
              </a:rPr>
              <a:t>亿次身份认证</a:t>
            </a:r>
            <a:endParaRPr lang="en-US" sz="1176" dirty="0">
              <a:gradFill>
                <a:gsLst>
                  <a:gs pos="0">
                    <a:srgbClr val="505050">
                      <a:lumMod val="50000"/>
                    </a:srgbClr>
                  </a:gs>
                  <a:gs pos="100000">
                    <a:srgbClr val="505050">
                      <a:lumMod val="50000"/>
                    </a:srgbClr>
                  </a:gs>
                </a:gsLst>
                <a:lin ang="5400000" scaled="1"/>
              </a:gradFill>
            </a:endParaRPr>
          </a:p>
        </p:txBody>
      </p:sp>
      <p:sp>
        <p:nvSpPr>
          <p:cNvPr id="11" name="Rectangle 10"/>
          <p:cNvSpPr/>
          <p:nvPr/>
        </p:nvSpPr>
        <p:spPr bwMode="auto">
          <a:xfrm>
            <a:off x="6318461" y="1382"/>
            <a:ext cx="5870364" cy="43876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71"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pic>
        <p:nvPicPr>
          <p:cNvPr id="1029" name="Picture 5"/>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6311"/>
          <a:stretch/>
        </p:blipFill>
        <p:spPr bwMode="auto">
          <a:xfrm>
            <a:off x="6436709" y="1920220"/>
            <a:ext cx="5283796" cy="2400933"/>
          </a:xfrm>
          <a:prstGeom prst="rect">
            <a:avLst/>
          </a:prstGeom>
          <a:solidFill>
            <a:srgbClr val="FFFFFF"/>
          </a:solidFill>
          <a:ln>
            <a:noFill/>
          </a:ln>
          <a:effectLst/>
          <a:extLst/>
        </p:spPr>
      </p:pic>
      <p:sp>
        <p:nvSpPr>
          <p:cNvPr id="25" name="Rectangle 24"/>
          <p:cNvSpPr/>
          <p:nvPr/>
        </p:nvSpPr>
        <p:spPr bwMode="auto">
          <a:xfrm>
            <a:off x="6477162" y="1484737"/>
            <a:ext cx="5205612" cy="40993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179238" bIns="44809" numCol="1" spcCol="0" rtlCol="0" fromWordArt="0" anchor="ctr" anchorCtr="0" forceAA="0" compatLnSpc="1">
            <a:prstTxWarp prst="textNoShape">
              <a:avLst/>
            </a:prstTxWarp>
            <a:noAutofit/>
          </a:bodyPr>
          <a:lstStyle/>
          <a:p>
            <a:pPr defTabSz="932063" fontAlgn="base">
              <a:spcBef>
                <a:spcPct val="0"/>
              </a:spcBef>
              <a:spcAft>
                <a:spcPct val="0"/>
              </a:spcAft>
            </a:pPr>
            <a:r>
              <a:rPr lang="zh-CN" altLang="en-US" sz="1960" dirty="0">
                <a:gradFill>
                  <a:gsLst>
                    <a:gs pos="8850">
                      <a:srgbClr val="EFEFEF"/>
                    </a:gs>
                    <a:gs pos="45000">
                      <a:srgbClr val="EFEFEF"/>
                    </a:gs>
                  </a:gsLst>
                  <a:lin ang="5400000" scaled="0"/>
                </a:gradFill>
              </a:rPr>
              <a:t>无与伦比的在线安全体验</a:t>
            </a:r>
          </a:p>
        </p:txBody>
      </p:sp>
      <p:sp>
        <p:nvSpPr>
          <p:cNvPr id="26" name="Rectangle 25"/>
          <p:cNvSpPr/>
          <p:nvPr/>
        </p:nvSpPr>
        <p:spPr bwMode="auto">
          <a:xfrm>
            <a:off x="6477163" y="1011866"/>
            <a:ext cx="1709844" cy="44081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0" numCol="1" spcCol="0" rtlCol="0" fromWordArt="0" anchor="ctr" anchorCtr="0" forceAA="0" compatLnSpc="1">
            <a:prstTxWarp prst="textNoShape">
              <a:avLst/>
            </a:prstTxWarp>
            <a:noAutofit/>
          </a:bodyPr>
          <a:lstStyle/>
          <a:p>
            <a:pPr defTabSz="932063" fontAlgn="base">
              <a:spcBef>
                <a:spcPct val="0"/>
              </a:spcBef>
              <a:spcAft>
                <a:spcPct val="0"/>
              </a:spcAft>
            </a:pPr>
            <a:r>
              <a:rPr lang="zh-CN" altLang="en-US" sz="1568" dirty="0">
                <a:gradFill>
                  <a:gsLst>
                    <a:gs pos="8850">
                      <a:srgbClr val="EFEFEF"/>
                    </a:gs>
                    <a:gs pos="45000">
                      <a:srgbClr val="EFEFEF"/>
                    </a:gs>
                  </a:gsLst>
                  <a:lin ang="5400000" scaled="0"/>
                </a:gradFill>
              </a:rPr>
              <a:t>透明度</a:t>
            </a:r>
            <a:endParaRPr lang="en-US" sz="1960" dirty="0">
              <a:gradFill>
                <a:gsLst>
                  <a:gs pos="8850">
                    <a:srgbClr val="EFEFEF"/>
                  </a:gs>
                  <a:gs pos="45000">
                    <a:srgbClr val="EFEFEF"/>
                  </a:gs>
                </a:gsLst>
                <a:lin ang="5400000" scaled="0"/>
              </a:gradFill>
            </a:endParaRPr>
          </a:p>
        </p:txBody>
      </p:sp>
      <p:sp>
        <p:nvSpPr>
          <p:cNvPr id="27" name="Rectangle 26"/>
          <p:cNvSpPr/>
          <p:nvPr/>
        </p:nvSpPr>
        <p:spPr bwMode="auto">
          <a:xfrm>
            <a:off x="8223343" y="1011866"/>
            <a:ext cx="1665421" cy="44081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0" numCol="1" spcCol="0" rtlCol="0" fromWordArt="0" anchor="ctr" anchorCtr="0" forceAA="0" compatLnSpc="1">
            <a:prstTxWarp prst="textNoShape">
              <a:avLst/>
            </a:prstTxWarp>
            <a:noAutofit/>
          </a:bodyPr>
          <a:lstStyle/>
          <a:p>
            <a:pPr defTabSz="932063" fontAlgn="base">
              <a:spcBef>
                <a:spcPct val="0"/>
              </a:spcBef>
              <a:spcAft>
                <a:spcPct val="0"/>
              </a:spcAft>
            </a:pPr>
            <a:r>
              <a:rPr lang="zh-CN" altLang="en-US" sz="1568" dirty="0">
                <a:solidFill>
                  <a:schemeClr val="tx2"/>
                </a:solidFill>
              </a:rPr>
              <a:t>关系</a:t>
            </a:r>
            <a:endParaRPr lang="en-US" sz="1568" dirty="0">
              <a:solidFill>
                <a:schemeClr val="tx2"/>
              </a:solidFill>
            </a:endParaRPr>
          </a:p>
        </p:txBody>
      </p:sp>
      <p:sp>
        <p:nvSpPr>
          <p:cNvPr id="28" name="Rectangle 27"/>
          <p:cNvSpPr/>
          <p:nvPr/>
        </p:nvSpPr>
        <p:spPr bwMode="auto">
          <a:xfrm>
            <a:off x="9925099" y="1011866"/>
            <a:ext cx="1757674" cy="440811"/>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0" numCol="1" spcCol="0" rtlCol="0" fromWordArt="0" anchor="ctr" anchorCtr="0" forceAA="0" compatLnSpc="1">
            <a:prstTxWarp prst="textNoShape">
              <a:avLst/>
            </a:prstTxWarp>
            <a:noAutofit/>
          </a:bodyPr>
          <a:lstStyle/>
          <a:p>
            <a:pPr defTabSz="932063" fontAlgn="base">
              <a:spcBef>
                <a:spcPct val="0"/>
              </a:spcBef>
              <a:spcAft>
                <a:spcPct val="0"/>
              </a:spcAft>
            </a:pPr>
            <a:r>
              <a:rPr lang="zh-CN" altLang="en-US" sz="3038" dirty="0">
                <a:gradFill>
                  <a:gsLst>
                    <a:gs pos="8850">
                      <a:srgbClr val="EFEFEF"/>
                    </a:gs>
                    <a:gs pos="45000">
                      <a:srgbClr val="EFEFEF"/>
                    </a:gs>
                  </a:gsLst>
                  <a:lin ang="5400000" scaled="0"/>
                </a:gradFill>
              </a:rPr>
              <a:t>体验</a:t>
            </a:r>
            <a:endParaRPr lang="en-US" sz="3038" dirty="0">
              <a:gradFill>
                <a:gsLst>
                  <a:gs pos="8850">
                    <a:srgbClr val="EFEFEF"/>
                  </a:gs>
                  <a:gs pos="45000">
                    <a:srgbClr val="EFEFEF"/>
                  </a:gs>
                </a:gsLst>
                <a:lin ang="5400000" scaled="0"/>
              </a:gradFill>
            </a:endParaRPr>
          </a:p>
        </p:txBody>
      </p:sp>
    </p:spTree>
    <p:extLst>
      <p:ext uri="{BB962C8B-B14F-4D97-AF65-F5344CB8AC3E}">
        <p14:creationId xmlns:p14="http://schemas.microsoft.com/office/powerpoint/2010/main" val="29092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100"/>
                                  </p:stCondLst>
                                  <p:childTnLst>
                                    <p:animClr clrSpc="rgb" dir="cw">
                                      <p:cBhvr>
                                        <p:cTn id="6" dur="1250" fill="hold"/>
                                        <p:tgtEl>
                                          <p:spTgt spid="25"/>
                                        </p:tgtEl>
                                        <p:attrNameLst>
                                          <p:attrName>fillcolor</p:attrName>
                                        </p:attrNameLst>
                                      </p:cBhvr>
                                      <p:to>
                                        <a:srgbClr val="FF8C00"/>
                                      </p:to>
                                    </p:animClr>
                                    <p:set>
                                      <p:cBhvr>
                                        <p:cTn id="7" dur="1250" fill="hold"/>
                                        <p:tgtEl>
                                          <p:spTgt spid="25"/>
                                        </p:tgtEl>
                                        <p:attrNameLst>
                                          <p:attrName>fill.type</p:attrName>
                                        </p:attrNameLst>
                                      </p:cBhvr>
                                      <p:to>
                                        <p:strVal val="solid"/>
                                      </p:to>
                                    </p:set>
                                    <p:set>
                                      <p:cBhvr>
                                        <p:cTn id="8" dur="1250" fill="hold"/>
                                        <p:tgtEl>
                                          <p:spTgt spid="25"/>
                                        </p:tgtEl>
                                        <p:attrNameLst>
                                          <p:attrName>fill.on</p:attrName>
                                        </p:attrNameLst>
                                      </p:cBhvr>
                                      <p:to>
                                        <p:strVal val="true"/>
                                      </p:to>
                                    </p:set>
                                  </p:childTnLst>
                                </p:cTn>
                              </p:par>
                              <p:par>
                                <p:cTn id="9" presetID="1" presetClass="emph" presetSubtype="2" decel="100000" fill="hold" nodeType="withEffect">
                                  <p:stCondLst>
                                    <p:cond delay="100"/>
                                  </p:stCondLst>
                                  <p:childTnLst>
                                    <p:animClr clrSpc="rgb" dir="cw">
                                      <p:cBhvr>
                                        <p:cTn id="10" dur="1250" fill="hold"/>
                                        <p:tgtEl>
                                          <p:spTgt spid="27"/>
                                        </p:tgtEl>
                                        <p:attrNameLst>
                                          <p:attrName>fillcolor</p:attrName>
                                        </p:attrNameLst>
                                      </p:cBhvr>
                                      <p:to>
                                        <a:srgbClr val="B2B2B2"/>
                                      </p:to>
                                    </p:animClr>
                                    <p:set>
                                      <p:cBhvr>
                                        <p:cTn id="11" dur="1250" fill="hold"/>
                                        <p:tgtEl>
                                          <p:spTgt spid="27"/>
                                        </p:tgtEl>
                                        <p:attrNameLst>
                                          <p:attrName>fill.type</p:attrName>
                                        </p:attrNameLst>
                                      </p:cBhvr>
                                      <p:to>
                                        <p:strVal val="solid"/>
                                      </p:to>
                                    </p:set>
                                    <p:set>
                                      <p:cBhvr>
                                        <p:cTn id="12" dur="1250" fill="hold"/>
                                        <p:tgtEl>
                                          <p:spTgt spid="27"/>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26"/>
                                        </p:tgtEl>
                                        <p:attrNameLst>
                                          <p:attrName>fillcolor</p:attrName>
                                        </p:attrNameLst>
                                      </p:cBhvr>
                                      <p:to>
                                        <a:srgbClr val="B2B2B2"/>
                                      </p:to>
                                    </p:animClr>
                                    <p:set>
                                      <p:cBhvr>
                                        <p:cTn id="15" dur="1250" fill="hold"/>
                                        <p:tgtEl>
                                          <p:spTgt spid="26"/>
                                        </p:tgtEl>
                                        <p:attrNameLst>
                                          <p:attrName>fill.type</p:attrName>
                                        </p:attrNameLst>
                                      </p:cBhvr>
                                      <p:to>
                                        <p:strVal val="solid"/>
                                      </p:to>
                                    </p:set>
                                    <p:set>
                                      <p:cBhvr>
                                        <p:cTn id="16" dur="1250" fill="hold"/>
                                        <p:tgtEl>
                                          <p:spTgt spid="26"/>
                                        </p:tgtEl>
                                        <p:attrNameLst>
                                          <p:attrName>fill.on</p:attrName>
                                        </p:attrNameLst>
                                      </p:cBhvr>
                                      <p:to>
                                        <p:strVal val="true"/>
                                      </p:to>
                                    </p:set>
                                  </p:childTnLst>
                                </p:cTn>
                              </p:par>
                              <p:par>
                                <p:cTn id="17" presetID="2" presetClass="entr" presetSubtype="2" decel="100000" fill="hold" nodeType="withEffect">
                                  <p:stCondLst>
                                    <p:cond delay="70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1+#ppt_w/2"/>
                                          </p:val>
                                        </p:tav>
                                        <p:tav tm="100000">
                                          <p:val>
                                            <p:strVal val="#ppt_x"/>
                                          </p:val>
                                        </p:tav>
                                      </p:tavLst>
                                    </p:anim>
                                    <p:anim calcmode="lin" valueType="num">
                                      <p:cBhvr additive="base">
                                        <p:cTn id="20" dur="500" fill="hold"/>
                                        <p:tgtEl>
                                          <p:spTgt spid="102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7" y="229439"/>
            <a:ext cx="11149013" cy="692369"/>
          </a:xfrm>
        </p:spPr>
        <p:txBody>
          <a:bodyPr/>
          <a:lstStyle/>
          <a:p>
            <a:r>
              <a:rPr lang="en-US" sz="4999" dirty="0"/>
              <a:t>Windows Azure </a:t>
            </a:r>
            <a:r>
              <a:rPr lang="zh-CN" altLang="en-US" sz="4999" dirty="0" smtClean="0"/>
              <a:t>合规性</a:t>
            </a:r>
            <a:endParaRPr lang="en-US" sz="4999" dirty="0"/>
          </a:p>
        </p:txBody>
      </p:sp>
      <p:graphicFrame>
        <p:nvGraphicFramePr>
          <p:cNvPr id="3" name="Content Placeholder 6"/>
          <p:cNvGraphicFramePr>
            <a:graphicFrameLocks/>
          </p:cNvGraphicFramePr>
          <p:nvPr>
            <p:extLst/>
          </p:nvPr>
        </p:nvGraphicFramePr>
        <p:xfrm>
          <a:off x="593383" y="1194317"/>
          <a:ext cx="8091155" cy="4426684"/>
        </p:xfrm>
        <a:graphic>
          <a:graphicData uri="http://schemas.openxmlformats.org/drawingml/2006/table">
            <a:tbl>
              <a:tblPr firstRow="1" bandRow="1">
                <a:tableStyleId>{5C22544A-7EE6-4342-B048-85BDC9FD1C3A}</a:tableStyleId>
              </a:tblPr>
              <a:tblGrid>
                <a:gridCol w="1882471"/>
                <a:gridCol w="4115690"/>
                <a:gridCol w="2092994"/>
              </a:tblGrid>
              <a:tr h="478035">
                <a:tc>
                  <a:txBody>
                    <a:bodyPr/>
                    <a:lstStyle/>
                    <a:p>
                      <a:r>
                        <a:rPr lang="en-US" sz="2000" dirty="0" smtClean="0">
                          <a:solidFill>
                            <a:schemeClr val="tx1">
                              <a:alpha val="99000"/>
                            </a:schemeClr>
                          </a:solidFill>
                          <a:latin typeface="Segoe UI Light" pitchFamily="34" charset="0"/>
                        </a:rPr>
                        <a:t>Program</a:t>
                      </a:r>
                      <a:endParaRPr lang="en-US" sz="2000" dirty="0">
                        <a:solidFill>
                          <a:schemeClr val="tx1">
                            <a:alpha val="99000"/>
                          </a:schemeClr>
                        </a:solidFill>
                        <a:latin typeface="Segoe UI Light" pitchFamily="34" charset="0"/>
                      </a:endParaRPr>
                    </a:p>
                  </a:txBody>
                  <a:tcPr marT="45708" marB="457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2000" smtClean="0">
                          <a:solidFill>
                            <a:schemeClr val="tx1">
                              <a:alpha val="99000"/>
                            </a:schemeClr>
                          </a:solidFill>
                          <a:latin typeface="Segoe UI Light" pitchFamily="34" charset="0"/>
                        </a:rPr>
                        <a:t>Description</a:t>
                      </a:r>
                      <a:endParaRPr lang="en-US" sz="2000" dirty="0">
                        <a:solidFill>
                          <a:schemeClr val="tx1">
                            <a:alpha val="99000"/>
                          </a:schemeClr>
                        </a:solidFill>
                        <a:latin typeface="Segoe UI Light" pitchFamily="34" charset="0"/>
                      </a:endParaRPr>
                    </a:p>
                  </a:txBody>
                  <a:tcPr marT="45708" marB="457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2000" dirty="0" smtClean="0">
                          <a:solidFill>
                            <a:schemeClr val="tx1">
                              <a:alpha val="99000"/>
                            </a:schemeClr>
                          </a:solidFill>
                          <a:latin typeface="Segoe UI Light" pitchFamily="34" charset="0"/>
                        </a:rPr>
                        <a:t>Status</a:t>
                      </a:r>
                      <a:endParaRPr lang="en-US" sz="2000" dirty="0">
                        <a:solidFill>
                          <a:schemeClr val="tx1">
                            <a:alpha val="99000"/>
                          </a:schemeClr>
                        </a:solidFill>
                        <a:latin typeface="Segoe UI Light" pitchFamily="34" charset="0"/>
                      </a:endParaRPr>
                    </a:p>
                  </a:txBody>
                  <a:tcPr marT="45708" marB="457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497710">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EU-US Safe Harbor Framework</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Legal transfer of data to Microsoft from within EU</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Complete</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75000"/>
                      </a:schemeClr>
                    </a:solidFill>
                  </a:tcPr>
                </a:tc>
              </a:tr>
              <a:tr h="578969">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ISO27001</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Broad international information security standard</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Complete</a:t>
                      </a:r>
                    </a:p>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(for core services)</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478035">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SAS 70</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US accounting audit standard</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Replaced by SSAE 16</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578969">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SSAE 16 (SOC 1 Type 2)</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Replacement for SAS 70 Type 2</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altLang="zh-CN" sz="1300" b="0" i="0" u="none" strike="noStrike" kern="1200" cap="none" spc="0" normalizeH="0" baseline="0" dirty="0" smtClean="0">
                          <a:ln>
                            <a:noFill/>
                          </a:ln>
                          <a:solidFill>
                            <a:schemeClr val="bg1">
                              <a:alpha val="99000"/>
                            </a:schemeClr>
                          </a:solidFill>
                          <a:effectLst/>
                          <a:uLnTx/>
                          <a:uFillTx/>
                          <a:latin typeface="+mn-lt"/>
                          <a:ea typeface="+mn-ea"/>
                          <a:cs typeface="+mn-cs"/>
                        </a:rPr>
                        <a:t>Complete</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657028">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FISMA / </a:t>
                      </a:r>
                      <a:r>
                        <a:rPr kumimoji="0" lang="en-US" sz="1300" b="0" i="0" u="none" strike="noStrike" kern="1200" cap="none" spc="0" normalizeH="0" baseline="0" dirty="0" err="1" smtClean="0">
                          <a:ln>
                            <a:noFill/>
                          </a:ln>
                          <a:solidFill>
                            <a:schemeClr val="bg1">
                              <a:alpha val="99000"/>
                            </a:schemeClr>
                          </a:solidFill>
                          <a:effectLst/>
                          <a:uLnTx/>
                          <a:uFillTx/>
                          <a:latin typeface="+mn-lt"/>
                          <a:ea typeface="+mn-ea"/>
                          <a:cs typeface="+mn-cs"/>
                        </a:rPr>
                        <a:t>FedRAMP</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Required by law for US Federal agencies and looked on favorably by other government agencies</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altLang="zh-CN" sz="1300" b="0" i="0" u="none" strike="noStrike" kern="1200" cap="none" spc="0" normalizeH="0" baseline="0" dirty="0" smtClean="0">
                          <a:ln>
                            <a:noFill/>
                          </a:ln>
                          <a:solidFill>
                            <a:schemeClr val="bg1">
                              <a:alpha val="99000"/>
                            </a:schemeClr>
                          </a:solidFill>
                          <a:effectLst/>
                          <a:uLnTx/>
                          <a:uFillTx/>
                          <a:latin typeface="+mn-lt"/>
                          <a:ea typeface="+mn-ea"/>
                          <a:cs typeface="+mn-cs"/>
                        </a:rPr>
                        <a:t>Complete</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578969">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EU Model Clauses</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Robust commitment for handling EU personal data and transfer to US</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Complete</a:t>
                      </a:r>
                    </a:p>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(for core services)</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578969">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HIPAA BAA</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sz="1300" b="0" i="0" u="none" strike="noStrike" kern="1200" cap="none" spc="0" normalizeH="0" baseline="0" dirty="0" smtClean="0">
                          <a:ln>
                            <a:noFill/>
                          </a:ln>
                          <a:solidFill>
                            <a:schemeClr val="bg1">
                              <a:alpha val="99000"/>
                            </a:schemeClr>
                          </a:solidFill>
                          <a:effectLst/>
                          <a:uLnTx/>
                          <a:uFillTx/>
                          <a:latin typeface="+mn-lt"/>
                          <a:ea typeface="+mn-ea"/>
                          <a:cs typeface="+mn-cs"/>
                        </a:rPr>
                        <a:t>Protected health information in the US</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r>
                        <a:rPr kumimoji="0" lang="en-US" altLang="zh-CN" sz="1300" b="0" i="0" u="none" strike="noStrike" kern="1200" cap="none" spc="0" normalizeH="0" baseline="0" dirty="0" smtClean="0">
                          <a:ln>
                            <a:noFill/>
                          </a:ln>
                          <a:solidFill>
                            <a:schemeClr val="bg1">
                              <a:alpha val="99000"/>
                            </a:schemeClr>
                          </a:solidFill>
                          <a:effectLst/>
                          <a:uLnTx/>
                          <a:uFillTx/>
                          <a:latin typeface="+mn-lt"/>
                          <a:ea typeface="+mn-ea"/>
                          <a:cs typeface="+mn-cs"/>
                        </a:rPr>
                        <a:t>Complete</a:t>
                      </a:r>
                      <a:endParaRPr kumimoji="0" lang="en-US" sz="1300" b="0" i="0" u="none" strike="noStrike" kern="1200" cap="none" spc="0" normalizeH="0" baseline="0" dirty="0">
                        <a:ln>
                          <a:noFill/>
                        </a:ln>
                        <a:solidFill>
                          <a:schemeClr val="bg1">
                            <a:alpha val="99000"/>
                          </a:schemeClr>
                        </a:solidFill>
                        <a:effectLst/>
                        <a:uLnTx/>
                        <a:uFillTx/>
                        <a:latin typeface="+mn-lt"/>
                        <a:ea typeface="+mn-ea"/>
                        <a:cs typeface="+mn-cs"/>
                      </a:endParaRPr>
                    </a:p>
                  </a:txBody>
                  <a:tcPr marT="45708" marB="4570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bl>
          </a:graphicData>
        </a:graphic>
      </p:graphicFrame>
      <p:sp>
        <p:nvSpPr>
          <p:cNvPr id="7" name="TextBox 6"/>
          <p:cNvSpPr txBox="1"/>
          <p:nvPr/>
        </p:nvSpPr>
        <p:spPr>
          <a:xfrm>
            <a:off x="593384" y="5640470"/>
            <a:ext cx="7670554" cy="205121"/>
          </a:xfrm>
          <a:prstGeom prst="rect">
            <a:avLst/>
          </a:prstGeom>
          <a:noFill/>
        </p:spPr>
        <p:txBody>
          <a:bodyPr wrap="square" lIns="0" tIns="0" rIns="0" bIns="0" rtlCol="0">
            <a:spAutoFit/>
          </a:bodyPr>
          <a:lstStyle/>
          <a:p>
            <a:pPr defTabSz="913591"/>
            <a:r>
              <a:rPr lang="en-US" sz="1333" dirty="0">
                <a:gradFill>
                  <a:gsLst>
                    <a:gs pos="0">
                      <a:srgbClr val="FFFFFF"/>
                    </a:gs>
                    <a:gs pos="86000">
                      <a:srgbClr val="FFFFFF"/>
                    </a:gs>
                  </a:gsLst>
                  <a:lin ang="5400000" scaled="0"/>
                </a:gradFill>
              </a:rPr>
              <a:t>Core Services: Compute, Storage, Virtual Network, Virtual Machine</a:t>
            </a:r>
          </a:p>
        </p:txBody>
      </p:sp>
      <p:sp>
        <p:nvSpPr>
          <p:cNvPr id="9" name="Freeform 8"/>
          <p:cNvSpPr/>
          <p:nvPr/>
        </p:nvSpPr>
        <p:spPr>
          <a:xfrm>
            <a:off x="9065061" y="1528104"/>
            <a:ext cx="2279227" cy="3568056"/>
          </a:xfrm>
          <a:custGeom>
            <a:avLst/>
            <a:gdLst>
              <a:gd name="connsiteX0" fmla="*/ 0 w 1929372"/>
              <a:gd name="connsiteY0" fmla="*/ 812292 h 1624584"/>
              <a:gd name="connsiteX1" fmla="*/ 964686 w 1929372"/>
              <a:gd name="connsiteY1" fmla="*/ 0 h 1624584"/>
              <a:gd name="connsiteX2" fmla="*/ 1929372 w 1929372"/>
              <a:gd name="connsiteY2" fmla="*/ 812292 h 1624584"/>
              <a:gd name="connsiteX3" fmla="*/ 964686 w 1929372"/>
              <a:gd name="connsiteY3" fmla="*/ 1624584 h 1624584"/>
              <a:gd name="connsiteX4" fmla="*/ 0 w 1929372"/>
              <a:gd name="connsiteY4" fmla="*/ 812292 h 1624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372" h="1624584">
                <a:moveTo>
                  <a:pt x="0" y="812292"/>
                </a:moveTo>
                <a:cubicBezTo>
                  <a:pt x="0" y="363676"/>
                  <a:pt x="431905" y="0"/>
                  <a:pt x="964686" y="0"/>
                </a:cubicBezTo>
                <a:cubicBezTo>
                  <a:pt x="1497467" y="0"/>
                  <a:pt x="1929372" y="363676"/>
                  <a:pt x="1929372" y="812292"/>
                </a:cubicBezTo>
                <a:cubicBezTo>
                  <a:pt x="1929372" y="1260908"/>
                  <a:pt x="1497467" y="1624584"/>
                  <a:pt x="964686" y="1624584"/>
                </a:cubicBezTo>
                <a:cubicBezTo>
                  <a:pt x="431905" y="1624584"/>
                  <a:pt x="0" y="1260908"/>
                  <a:pt x="0" y="812292"/>
                </a:cubicBezTo>
                <a:close/>
              </a:path>
            </a:pathLst>
          </a:custGeom>
          <a:solidFill>
            <a:schemeClr val="accent1">
              <a:alpha val="50000"/>
            </a:schemeClr>
          </a:solidFill>
          <a:ln>
            <a:noFill/>
          </a:ln>
        </p:spPr>
        <p:style>
          <a:lnRef idx="2">
            <a:schemeClr val="lt1">
              <a:hueOff val="0"/>
              <a:satOff val="0"/>
              <a:lumOff val="0"/>
              <a:alphaOff val="0"/>
            </a:schemeClr>
          </a:lnRef>
          <a:fillRef idx="1">
            <a:schemeClr val="accent5">
              <a:alpha val="50000"/>
              <a:hueOff val="-12397374"/>
              <a:satOff val="18550"/>
              <a:lumOff val="-20783"/>
              <a:alphaOff val="0"/>
            </a:schemeClr>
          </a:fillRef>
          <a:effectRef idx="0">
            <a:schemeClr val="accent5">
              <a:alpha val="50000"/>
              <a:hueOff val="-12397374"/>
              <a:satOff val="18550"/>
              <a:lumOff val="-20783"/>
              <a:alphaOff val="0"/>
            </a:schemeClr>
          </a:effectRef>
          <a:fontRef idx="minor">
            <a:schemeClr val="tx1"/>
          </a:fontRef>
        </p:style>
        <p:txBody>
          <a:bodyPr spcFirstLastPara="0" vert="horz" wrap="square" lIns="123631" tIns="156151" rIns="533201" bIns="0" numCol="1" spcCol="1270" anchor="ctr" anchorCtr="0">
            <a:noAutofit/>
          </a:bodyPr>
          <a:lstStyle/>
          <a:p>
            <a:pPr defTabSz="1066558">
              <a:lnSpc>
                <a:spcPct val="90000"/>
              </a:lnSpc>
              <a:spcBef>
                <a:spcPct val="0"/>
              </a:spcBef>
            </a:pPr>
            <a:r>
              <a:rPr lang="en-US" sz="3582" dirty="0">
                <a:solidFill>
                  <a:srgbClr val="FFFFFF"/>
                </a:solidFill>
              </a:rPr>
              <a:t>  FISMA</a:t>
            </a:r>
          </a:p>
        </p:txBody>
      </p:sp>
      <p:sp>
        <p:nvSpPr>
          <p:cNvPr id="10" name="Freeform 9"/>
          <p:cNvSpPr/>
          <p:nvPr/>
        </p:nvSpPr>
        <p:spPr>
          <a:xfrm>
            <a:off x="10006879" y="2448997"/>
            <a:ext cx="1534805" cy="2437985"/>
          </a:xfrm>
          <a:custGeom>
            <a:avLst/>
            <a:gdLst>
              <a:gd name="connsiteX0" fmla="*/ 0 w 2615044"/>
              <a:gd name="connsiteY0" fmla="*/ 1147111 h 2294221"/>
              <a:gd name="connsiteX1" fmla="*/ 1307522 w 2615044"/>
              <a:gd name="connsiteY1" fmla="*/ 0 h 2294221"/>
              <a:gd name="connsiteX2" fmla="*/ 2615044 w 2615044"/>
              <a:gd name="connsiteY2" fmla="*/ 1147111 h 2294221"/>
              <a:gd name="connsiteX3" fmla="*/ 1307522 w 2615044"/>
              <a:gd name="connsiteY3" fmla="*/ 2294222 h 2294221"/>
              <a:gd name="connsiteX4" fmla="*/ 0 w 2615044"/>
              <a:gd name="connsiteY4" fmla="*/ 1147111 h 229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044" h="2294221">
                <a:moveTo>
                  <a:pt x="0" y="1147111"/>
                </a:moveTo>
                <a:cubicBezTo>
                  <a:pt x="0" y="513579"/>
                  <a:pt x="585398" y="0"/>
                  <a:pt x="1307522" y="0"/>
                </a:cubicBezTo>
                <a:cubicBezTo>
                  <a:pt x="2029646" y="0"/>
                  <a:pt x="2615044" y="513579"/>
                  <a:pt x="2615044" y="1147111"/>
                </a:cubicBezTo>
                <a:cubicBezTo>
                  <a:pt x="2615044" y="1780643"/>
                  <a:pt x="2029646" y="2294222"/>
                  <a:pt x="1307522" y="2294222"/>
                </a:cubicBezTo>
                <a:cubicBezTo>
                  <a:pt x="585398" y="2294222"/>
                  <a:pt x="0" y="1780643"/>
                  <a:pt x="0" y="1147111"/>
                </a:cubicBezTo>
                <a:close/>
              </a:path>
            </a:pathLst>
          </a:custGeom>
          <a:solidFill>
            <a:schemeClr val="accent5">
              <a:hueOff val="0"/>
              <a:satOff val="0"/>
              <a:lumOff val="0"/>
              <a:alpha val="70000"/>
            </a:schemeClr>
          </a:solidFill>
          <a:ln>
            <a:noFill/>
          </a:ln>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spcFirstLastPara="0" vert="horz" wrap="square" lIns="251352" tIns="257268" rIns="251352" bIns="1047450" numCol="1" spcCol="1270" anchor="ctr" anchorCtr="0">
            <a:noAutofit/>
          </a:bodyPr>
          <a:lstStyle/>
          <a:p>
            <a:pPr algn="ctr" defTabSz="1777597">
              <a:lnSpc>
                <a:spcPct val="90000"/>
              </a:lnSpc>
              <a:spcBef>
                <a:spcPct val="0"/>
              </a:spcBef>
              <a:spcAft>
                <a:spcPct val="35000"/>
              </a:spcAft>
            </a:pPr>
            <a:r>
              <a:rPr lang="en-US" sz="3999" dirty="0">
                <a:solidFill>
                  <a:srgbClr val="FFFFFF"/>
                </a:solidFill>
              </a:rPr>
              <a:t>ISO</a:t>
            </a:r>
          </a:p>
        </p:txBody>
      </p:sp>
      <p:sp>
        <p:nvSpPr>
          <p:cNvPr id="11" name="Freeform 10"/>
          <p:cNvSpPr/>
          <p:nvPr/>
        </p:nvSpPr>
        <p:spPr>
          <a:xfrm>
            <a:off x="10379489" y="4520981"/>
            <a:ext cx="517668" cy="778133"/>
          </a:xfrm>
          <a:custGeom>
            <a:avLst/>
            <a:gdLst>
              <a:gd name="connsiteX0" fmla="*/ 0 w 672659"/>
              <a:gd name="connsiteY0" fmla="*/ 366124 h 732248"/>
              <a:gd name="connsiteX1" fmla="*/ 336330 w 672659"/>
              <a:gd name="connsiteY1" fmla="*/ 0 h 732248"/>
              <a:gd name="connsiteX2" fmla="*/ 672660 w 672659"/>
              <a:gd name="connsiteY2" fmla="*/ 366124 h 732248"/>
              <a:gd name="connsiteX3" fmla="*/ 336330 w 672659"/>
              <a:gd name="connsiteY3" fmla="*/ 732248 h 732248"/>
              <a:gd name="connsiteX4" fmla="*/ 0 w 672659"/>
              <a:gd name="connsiteY4" fmla="*/ 366124 h 732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659" h="732248">
                <a:moveTo>
                  <a:pt x="0" y="366124"/>
                </a:moveTo>
                <a:cubicBezTo>
                  <a:pt x="0" y="163919"/>
                  <a:pt x="150580" y="0"/>
                  <a:pt x="336330" y="0"/>
                </a:cubicBezTo>
                <a:cubicBezTo>
                  <a:pt x="522080" y="0"/>
                  <a:pt x="672660" y="163919"/>
                  <a:pt x="672660" y="366124"/>
                </a:cubicBezTo>
                <a:cubicBezTo>
                  <a:pt x="672660" y="568329"/>
                  <a:pt x="522080" y="732248"/>
                  <a:pt x="336330" y="732248"/>
                </a:cubicBezTo>
                <a:cubicBezTo>
                  <a:pt x="150580" y="732248"/>
                  <a:pt x="0" y="568329"/>
                  <a:pt x="0" y="366124"/>
                </a:cubicBezTo>
                <a:close/>
              </a:path>
            </a:pathLst>
          </a:custGeom>
          <a:solidFill>
            <a:schemeClr val="accent3">
              <a:alpha val="50000"/>
            </a:schemeClr>
          </a:solidFill>
          <a:ln>
            <a:noFill/>
          </a:ln>
        </p:spPr>
        <p:style>
          <a:lnRef idx="2">
            <a:schemeClr val="lt1">
              <a:hueOff val="0"/>
              <a:satOff val="0"/>
              <a:lumOff val="0"/>
              <a:alphaOff val="0"/>
            </a:schemeClr>
          </a:lnRef>
          <a:fillRef idx="1">
            <a:schemeClr val="accent5">
              <a:alpha val="50000"/>
              <a:hueOff val="-4132458"/>
              <a:satOff val="6183"/>
              <a:lumOff val="-6928"/>
              <a:alphaOff val="0"/>
            </a:schemeClr>
          </a:fillRef>
          <a:effectRef idx="0">
            <a:schemeClr val="accent5">
              <a:alpha val="50000"/>
              <a:hueOff val="-4132458"/>
              <a:satOff val="6183"/>
              <a:lumOff val="-6928"/>
              <a:alphaOff val="0"/>
            </a:schemeClr>
          </a:effectRef>
          <a:fontRef idx="minor">
            <a:schemeClr val="tx1"/>
          </a:fontRef>
        </p:style>
        <p:txBody>
          <a:bodyPr spcFirstLastPara="0" vert="horz" wrap="square" lIns="0" tIns="70382" rIns="43103" bIns="70382" numCol="1" spcCol="1270" anchor="ctr" anchorCtr="0">
            <a:noAutofit/>
          </a:bodyPr>
          <a:lstStyle/>
          <a:p>
            <a:pPr algn="ctr" defTabSz="466619">
              <a:lnSpc>
                <a:spcPct val="90000"/>
              </a:lnSpc>
              <a:spcBef>
                <a:spcPct val="0"/>
              </a:spcBef>
              <a:spcAft>
                <a:spcPct val="35000"/>
              </a:spcAft>
            </a:pPr>
            <a:r>
              <a:rPr lang="en-US" sz="1333" dirty="0">
                <a:solidFill>
                  <a:srgbClr val="FFFFFF"/>
                </a:solidFill>
              </a:rPr>
              <a:t>HIPAA</a:t>
            </a:r>
          </a:p>
        </p:txBody>
      </p:sp>
      <p:sp>
        <p:nvSpPr>
          <p:cNvPr id="12" name="Freeform 11"/>
          <p:cNvSpPr/>
          <p:nvPr/>
        </p:nvSpPr>
        <p:spPr>
          <a:xfrm rot="469508">
            <a:off x="10691231" y="3216036"/>
            <a:ext cx="797556" cy="1880572"/>
          </a:xfrm>
          <a:custGeom>
            <a:avLst/>
            <a:gdLst>
              <a:gd name="connsiteX0" fmla="*/ 0 w 1196392"/>
              <a:gd name="connsiteY0" fmla="*/ 439060 h 878120"/>
              <a:gd name="connsiteX1" fmla="*/ 598196 w 1196392"/>
              <a:gd name="connsiteY1" fmla="*/ 0 h 878120"/>
              <a:gd name="connsiteX2" fmla="*/ 1196392 w 1196392"/>
              <a:gd name="connsiteY2" fmla="*/ 439060 h 878120"/>
              <a:gd name="connsiteX3" fmla="*/ 598196 w 1196392"/>
              <a:gd name="connsiteY3" fmla="*/ 878120 h 878120"/>
              <a:gd name="connsiteX4" fmla="*/ 0 w 1196392"/>
              <a:gd name="connsiteY4" fmla="*/ 439060 h 87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392" h="878120">
                <a:moveTo>
                  <a:pt x="0" y="439060"/>
                </a:moveTo>
                <a:cubicBezTo>
                  <a:pt x="0" y="196574"/>
                  <a:pt x="267821" y="0"/>
                  <a:pt x="598196" y="0"/>
                </a:cubicBezTo>
                <a:cubicBezTo>
                  <a:pt x="928571" y="0"/>
                  <a:pt x="1196392" y="196574"/>
                  <a:pt x="1196392" y="439060"/>
                </a:cubicBezTo>
                <a:cubicBezTo>
                  <a:pt x="1196392" y="681546"/>
                  <a:pt x="928571" y="878120"/>
                  <a:pt x="598196" y="878120"/>
                </a:cubicBezTo>
                <a:cubicBezTo>
                  <a:pt x="267821" y="878120"/>
                  <a:pt x="0" y="681546"/>
                  <a:pt x="0" y="439060"/>
                </a:cubicBezTo>
                <a:close/>
              </a:path>
            </a:pathLst>
          </a:custGeom>
          <a:solidFill>
            <a:schemeClr val="accent2">
              <a:alpha val="50000"/>
            </a:schemeClr>
          </a:solidFill>
          <a:ln>
            <a:noFill/>
          </a:ln>
        </p:spPr>
        <p:style>
          <a:lnRef idx="2">
            <a:schemeClr val="lt1">
              <a:hueOff val="0"/>
              <a:satOff val="0"/>
              <a:lumOff val="0"/>
              <a:alphaOff val="0"/>
            </a:schemeClr>
          </a:lnRef>
          <a:fillRef idx="1">
            <a:schemeClr val="accent5">
              <a:alpha val="50000"/>
              <a:hueOff val="-8264916"/>
              <a:satOff val="12367"/>
              <a:lumOff val="-13855"/>
              <a:alphaOff val="0"/>
            </a:schemeClr>
          </a:fillRef>
          <a:effectRef idx="0">
            <a:schemeClr val="accent5">
              <a:alpha val="50000"/>
              <a:hueOff val="-8264916"/>
              <a:satOff val="12367"/>
              <a:lumOff val="-13855"/>
              <a:alphaOff val="0"/>
            </a:schemeClr>
          </a:effectRef>
          <a:fontRef idx="minor">
            <a:schemeClr val="tx1"/>
          </a:fontRef>
        </p:style>
        <p:txBody>
          <a:bodyPr spcFirstLastPara="0" vert="horz" wrap="square" lIns="114994" tIns="266600" rIns="114995" bIns="98471" numCol="1" spcCol="1270" anchor="t" anchorCtr="0">
            <a:noAutofit/>
          </a:bodyPr>
          <a:lstStyle/>
          <a:p>
            <a:pPr algn="ctr" defTabSz="888799">
              <a:lnSpc>
                <a:spcPct val="90000"/>
              </a:lnSpc>
              <a:spcBef>
                <a:spcPct val="0"/>
              </a:spcBef>
              <a:spcAft>
                <a:spcPct val="35000"/>
              </a:spcAft>
            </a:pPr>
            <a:r>
              <a:rPr lang="en-US" sz="1999" dirty="0">
                <a:solidFill>
                  <a:srgbClr val="FFFFFF"/>
                </a:solidFill>
              </a:rPr>
              <a:t>SSAE</a:t>
            </a:r>
          </a:p>
        </p:txBody>
      </p:sp>
      <p:sp>
        <p:nvSpPr>
          <p:cNvPr id="4" name="文本框 3"/>
          <p:cNvSpPr txBox="1"/>
          <p:nvPr/>
        </p:nvSpPr>
        <p:spPr>
          <a:xfrm>
            <a:off x="519117" y="5845591"/>
            <a:ext cx="9487762" cy="369332"/>
          </a:xfrm>
          <a:prstGeom prst="rect">
            <a:avLst/>
          </a:prstGeom>
          <a:noFill/>
        </p:spPr>
        <p:txBody>
          <a:bodyPr wrap="square" lIns="0" tIns="0" rIns="0" bIns="0" rtlCol="0">
            <a:spAutoFit/>
          </a:bodyPr>
          <a:lstStyle/>
          <a:p>
            <a:r>
              <a:rPr lang="en-US" altLang="zh-CN" u="sng" dirty="0">
                <a:hlinkClick r:id="rId3"/>
              </a:rPr>
              <a:t>http://www.microsoft.com/en-us/download/details.aspx?id=26647</a:t>
            </a:r>
            <a:endParaRPr lang="zh-CN" altLang="zh-CN" dirty="0"/>
          </a:p>
        </p:txBody>
      </p:sp>
    </p:spTree>
    <p:extLst>
      <p:ext uri="{BB962C8B-B14F-4D97-AF65-F5344CB8AC3E}">
        <p14:creationId xmlns:p14="http://schemas.microsoft.com/office/powerpoint/2010/main" val="3384790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8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32FD36C984EB40AEFA6E6E2AAB12FA" ma:contentTypeVersion="2" ma:contentTypeDescription="Create a new document." ma:contentTypeScope="" ma:versionID="3d1accfc905a90cbe2614d6e2fd2ad0e">
  <xsd:schema xmlns:xsd="http://www.w3.org/2001/XMLSchema" xmlns:xs="http://www.w3.org/2001/XMLSchema" xmlns:p="http://schemas.microsoft.com/office/2006/metadata/properties" xmlns:ns2="bcc8f94d-a447-46f5-9a44-4a7959dd4b32" targetNamespace="http://schemas.microsoft.com/office/2006/metadata/properties" ma:root="true" ma:fieldsID="1b0f558d13f855a25e1a34baa1b4cc19" ns2:_="">
    <xsd:import namespace="bcc8f94d-a447-46f5-9a44-4a7959dd4b32"/>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c8f94d-a447-46f5-9a44-4a7959dd4b3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85D943-F531-4BDB-B1F6-6DF9CB472E3B}"/>
</file>

<file path=customXml/itemProps2.xml><?xml version="1.0" encoding="utf-8"?>
<ds:datastoreItem xmlns:ds="http://schemas.openxmlformats.org/officeDocument/2006/customXml" ds:itemID="{45B5381B-2ABC-4464-BF25-9FA77BF6C825}"/>
</file>

<file path=customXml/itemProps3.xml><?xml version="1.0" encoding="utf-8"?>
<ds:datastoreItem xmlns:ds="http://schemas.openxmlformats.org/officeDocument/2006/customXml" ds:itemID="{B129CBCE-75C3-43EF-A957-93EE493DFC0C}"/>
</file>

<file path=docProps/app.xml><?xml version="1.0" encoding="utf-8"?>
<Properties xmlns="http://schemas.openxmlformats.org/officeDocument/2006/extended-properties" xmlns:vt="http://schemas.openxmlformats.org/officeDocument/2006/docPropsVTypes">
  <TotalTime>5705</TotalTime>
  <Words>698</Words>
  <Application>Microsoft Office PowerPoint</Application>
  <PresentationFormat>自定义</PresentationFormat>
  <Paragraphs>88</Paragraphs>
  <Slides>6</Slides>
  <Notes>4</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6</vt:i4>
      </vt:variant>
    </vt:vector>
  </HeadingPairs>
  <TitlesOfParts>
    <vt:vector size="14" baseType="lpstr">
      <vt:lpstr>Consolas</vt:lpstr>
      <vt:lpstr>Wingdings</vt:lpstr>
      <vt:lpstr>Arial</vt:lpstr>
      <vt:lpstr>Segoe UI Light</vt:lpstr>
      <vt:lpstr>Segoe UI</vt:lpstr>
      <vt:lpstr>MS1444_Windows Azure Template 16x9_r08a</vt:lpstr>
      <vt:lpstr>White with Consolas font for code slides</vt:lpstr>
      <vt:lpstr>Windows_Azure_DevCamp_16x9_Template - FINAL2</vt:lpstr>
      <vt:lpstr>Windows Azure安全性与可靠性</vt:lpstr>
      <vt:lpstr>工信部可信云认证</vt:lpstr>
      <vt:lpstr>PowerPoint 演示文稿</vt:lpstr>
      <vt:lpstr>PowerPoint 演示文稿</vt:lpstr>
      <vt:lpstr>Windows Azure 合规性</vt:lpstr>
      <vt:lpstr>PowerPoint 演示文稿</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Conard;Junsheng Hao</dc:creator>
  <dc:description>This presentation provides an overview of the Windows Azure. After this presentation you will understand the key concepts and how to get started using Windows Azure. The additional presentations in the Windows Azure Training Kit drill into key features and services.
by James Conard</dc:description>
  <cp:lastModifiedBy>Lei Zhang</cp:lastModifiedBy>
  <cp:revision>590</cp:revision>
  <cp:lastPrinted>2011-10-11T14:25:22Z</cp:lastPrinted>
  <dcterms:created xsi:type="dcterms:W3CDTF">2011-03-29T16:07:22Z</dcterms:created>
  <dcterms:modified xsi:type="dcterms:W3CDTF">2014-05-06T13:37:42Z</dcterms:modified>
  <cp:version>1.0.5</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0x010100D332FD36C984EB40AEFA6E6E2AAB12FA</vt:lpwstr>
  </property>
</Properties>
</file>